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3" r:id="rId1"/>
  </p:sldMasterIdLst>
  <p:notesMasterIdLst>
    <p:notesMasterId r:id="rId24"/>
  </p:notesMasterIdLst>
  <p:handoutMasterIdLst>
    <p:handoutMasterId r:id="rId25"/>
  </p:handoutMasterIdLst>
  <p:sldIdLst>
    <p:sldId id="604" r:id="rId2"/>
    <p:sldId id="1325" r:id="rId3"/>
    <p:sldId id="1340" r:id="rId4"/>
    <p:sldId id="1342" r:id="rId5"/>
    <p:sldId id="606" r:id="rId6"/>
    <p:sldId id="1330" r:id="rId7"/>
    <p:sldId id="1327" r:id="rId8"/>
    <p:sldId id="1336" r:id="rId9"/>
    <p:sldId id="1343" r:id="rId10"/>
    <p:sldId id="1344" r:id="rId11"/>
    <p:sldId id="1345" r:id="rId12"/>
    <p:sldId id="1332" r:id="rId13"/>
    <p:sldId id="1346" r:id="rId14"/>
    <p:sldId id="1347" r:id="rId15"/>
    <p:sldId id="1337" r:id="rId16"/>
    <p:sldId id="1348" r:id="rId17"/>
    <p:sldId id="1338" r:id="rId18"/>
    <p:sldId id="1334" r:id="rId19"/>
    <p:sldId id="1349" r:id="rId20"/>
    <p:sldId id="1350" r:id="rId21"/>
    <p:sldId id="1335" r:id="rId22"/>
    <p:sldId id="1351" r:id="rId23"/>
  </p:sldIdLst>
  <p:sldSz cx="9906000" cy="6858000" type="A4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scaleToFitPaper="1" frame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135FAD"/>
    <a:srgbClr val="011893"/>
    <a:srgbClr val="FF9300"/>
    <a:srgbClr val="009051"/>
    <a:srgbClr val="000000"/>
    <a:srgbClr val="1551AD"/>
    <a:srgbClr val="66CCFF"/>
    <a:srgbClr val="FF6FC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 autoAdjust="0"/>
    <p:restoredTop sz="89681" autoAdjust="0"/>
  </p:normalViewPr>
  <p:slideViewPr>
    <p:cSldViewPr>
      <p:cViewPr varScale="1">
        <p:scale>
          <a:sx n="91" d="100"/>
          <a:sy n="91" d="100"/>
        </p:scale>
        <p:origin x="920" y="1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0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512"/>
    </p:cViewPr>
  </p:sorterViewPr>
  <p:notesViewPr>
    <p:cSldViewPr snapToGrid="0" snapToObjects="1">
      <p:cViewPr>
        <p:scale>
          <a:sx n="111" d="100"/>
          <a:sy n="111" d="100"/>
        </p:scale>
        <p:origin x="976" y="-116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063" y="2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0E53223-BD64-4BED-9BC8-4C388EA24B82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319"/>
            <a:ext cx="3076584" cy="51264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063" y="9720319"/>
            <a:ext cx="3076584" cy="51264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223ABF3-F4FC-4520-B5C6-91D6C39D1A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9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63" y="2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814"/>
            <a:ext cx="5680102" cy="460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319"/>
            <a:ext cx="3076584" cy="5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63" y="9720319"/>
            <a:ext cx="3076584" cy="5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804948-14D2-43DA-B3DB-CF1972FFF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5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82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5722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1188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5709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62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564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228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7804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8219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7094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998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7681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6840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750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716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239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l"/>
            <a:endParaRPr kumimoji="1" lang="en-US" altLang="zh-CN" kern="1200" dirty="0">
              <a:solidFill>
                <a:srgbClr val="00000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377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104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674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5511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35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500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73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0029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877019A4-F52B-4785-B83C-A974FFFB65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39682" y="-26988"/>
            <a:ext cx="1443038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39682" y="-26988"/>
            <a:ext cx="1443038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2950" y="2130524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4617" y="188913"/>
            <a:ext cx="2339975" cy="59372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1472" y="188913"/>
            <a:ext cx="6870700" cy="59372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76" y="188913"/>
            <a:ext cx="9363076" cy="7921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50892" y="1196976"/>
            <a:ext cx="9139237" cy="4929188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9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0841" y="1196976"/>
            <a:ext cx="4492626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5872" y="1196976"/>
            <a:ext cx="4494212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39" y="1535113"/>
            <a:ext cx="43767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39" y="2174875"/>
            <a:ext cx="43767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3" y="27314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4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4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4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78" y="1196976"/>
            <a:ext cx="91392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73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4" y="188913"/>
            <a:ext cx="936307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8600" y="6400800"/>
            <a:ext cx="894782" cy="37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A668977A-3572-4392-907F-8F125AD2A05E}" type="slidenum">
              <a:rPr kumimoji="1" lang="en-US" altLang="ja-JP"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e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2769" y="1730375"/>
            <a:ext cx="88011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" pitchFamily="2" charset="0"/>
                <a:ea typeface="STFangsong" panose="02010600040101010101" pitchFamily="2" charset="-122"/>
              </a:rPr>
              <a:t>Understanding Electricity-Theft Behavior via Multi-Source Data</a:t>
            </a:r>
            <a:endParaRPr lang="en-US" sz="3600" b="1" dirty="0">
              <a:solidFill>
                <a:srgbClr val="C00000"/>
              </a:solidFill>
              <a:latin typeface="Times" pitchFamily="2" charset="0"/>
              <a:ea typeface="STFangsong" panose="0201060004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37903-4C0A-A547-A236-FF1A5B4C5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200" y="5375400"/>
            <a:ext cx="1080000" cy="1101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3BDF556-0F11-6543-A6E9-CB4249A15D66}"/>
              </a:ext>
            </a:extLst>
          </p:cNvPr>
          <p:cNvSpPr txBox="1"/>
          <p:nvPr/>
        </p:nvSpPr>
        <p:spPr>
          <a:xfrm>
            <a:off x="407963" y="728246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Times" pitchFamily="2" charset="0"/>
              </a:rPr>
              <a:t>Paper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ID: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2086</a:t>
            </a:r>
            <a:endParaRPr kumimoji="1" lang="zh-CN" altLang="en-US" sz="1600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17646E6-7993-4F4D-94E6-21B2FD7A0E79}"/>
                  </a:ext>
                </a:extLst>
              </p:cNvPr>
              <p:cNvSpPr txBox="1"/>
              <p:nvPr/>
            </p:nvSpPr>
            <p:spPr>
              <a:xfrm>
                <a:off x="654896" y="3557183"/>
                <a:ext cx="8616846" cy="1243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kumimoji="1" lang="en-US" altLang="zh-CN" sz="2000" dirty="0">
                    <a:latin typeface="Times" pitchFamily="2" charset="0"/>
                  </a:rPr>
                  <a:t>Wenjie</a:t>
                </a:r>
                <a:r>
                  <a:rPr kumimoji="1" lang="zh-CN" altLang="en-US" sz="2000" dirty="0">
                    <a:latin typeface="Times" pitchFamily="2" charset="0"/>
                  </a:rPr>
                  <a:t> </a:t>
                </a:r>
                <a:r>
                  <a:rPr kumimoji="1" lang="en-US" altLang="zh-CN" sz="2000" dirty="0">
                    <a:latin typeface="Times" pitchFamily="2" charset="0"/>
                  </a:rPr>
                  <a:t>Hu</a:t>
                </a:r>
                <a14:m>
                  <m:oMath xmlns:m="http://schemas.openxmlformats.org/officeDocument/2006/math">
                    <m:r>
                      <a:rPr kumimoji="1" lang="en-US" altLang="zh-CN" sz="200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kumimoji="1" lang="en-US" altLang="zh-CN" sz="2000" dirty="0">
                    <a:latin typeface="Times" pitchFamily="2" charset="0"/>
                  </a:rPr>
                  <a:t>,</a:t>
                </a:r>
                <a:r>
                  <a:rPr kumimoji="1" lang="zh-CN" altLang="en-US" sz="2000" dirty="0">
                    <a:latin typeface="Times" pitchFamily="2" charset="0"/>
                  </a:rPr>
                  <a:t>  </a:t>
                </a:r>
                <a:r>
                  <a:rPr kumimoji="1" lang="en-US" altLang="zh-CN" sz="2000" dirty="0">
                    <a:latin typeface="Times" pitchFamily="2" charset="0"/>
                  </a:rPr>
                  <a:t>Yang</a:t>
                </a:r>
                <a:r>
                  <a:rPr kumimoji="1" lang="zh-CN" altLang="en-US" sz="2000" dirty="0">
                    <a:latin typeface="Times" pitchFamily="2" charset="0"/>
                  </a:rPr>
                  <a:t> </a:t>
                </a:r>
                <a:r>
                  <a:rPr kumimoji="1" lang="en-US" altLang="zh-CN" sz="2000" dirty="0">
                    <a:latin typeface="Times" pitchFamily="2" charset="0"/>
                  </a:rPr>
                  <a:t>Yang</a:t>
                </a:r>
                <a14:m>
                  <m:oMath xmlns:m="http://schemas.openxmlformats.org/officeDocument/2006/math">
                    <m:r>
                      <a:rPr kumimoji="1" lang="en-US" altLang="zh-CN" sz="20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kumimoji="1" lang="en-US" altLang="zh-CN" sz="2000" dirty="0">
                    <a:latin typeface="Times" pitchFamily="2" charset="0"/>
                  </a:rPr>
                  <a:t>,</a:t>
                </a:r>
                <a:r>
                  <a:rPr kumimoji="1" lang="zh-CN" altLang="en-US" sz="2000" dirty="0">
                    <a:latin typeface="Times" pitchFamily="2" charset="0"/>
                  </a:rPr>
                  <a:t>  </a:t>
                </a:r>
                <a:r>
                  <a:rPr kumimoji="1" lang="en-US" altLang="zh-CN" sz="2000" dirty="0">
                    <a:latin typeface="Times" pitchFamily="2" charset="0"/>
                  </a:rPr>
                  <a:t>Jianbo</a:t>
                </a:r>
                <a:r>
                  <a:rPr kumimoji="1" lang="zh-CN" altLang="en-US" sz="2000" dirty="0">
                    <a:latin typeface="Times" pitchFamily="2" charset="0"/>
                  </a:rPr>
                  <a:t> </a:t>
                </a:r>
                <a:r>
                  <a:rPr kumimoji="1" lang="en-US" altLang="zh-CN" sz="2000" dirty="0">
                    <a:latin typeface="Times" pitchFamily="2" charset="0"/>
                  </a:rPr>
                  <a:t>Wang</a:t>
                </a:r>
                <a14:m>
                  <m:oMath xmlns:m="http://schemas.openxmlformats.org/officeDocument/2006/math">
                    <m:r>
                      <a:rPr kumimoji="1" lang="en-US" altLang="zh-CN" sz="200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‡</m:t>
                    </m:r>
                  </m:oMath>
                </a14:m>
                <a:r>
                  <a:rPr kumimoji="1" lang="en-US" altLang="zh-CN" sz="2000" dirty="0">
                    <a:latin typeface="Times" pitchFamily="2" charset="0"/>
                  </a:rPr>
                  <a:t>,</a:t>
                </a:r>
                <a:r>
                  <a:rPr kumimoji="1" lang="zh-CN" altLang="en-US" sz="2000" dirty="0">
                    <a:latin typeface="Times" pitchFamily="2" charset="0"/>
                  </a:rPr>
                  <a:t>  </a:t>
                </a:r>
                <a:r>
                  <a:rPr kumimoji="1" lang="en-US" altLang="zh-CN" sz="2000" dirty="0">
                    <a:latin typeface="Times" pitchFamily="2" charset="0"/>
                  </a:rPr>
                  <a:t>Xuanwen</a:t>
                </a:r>
                <a:r>
                  <a:rPr kumimoji="1" lang="zh-CN" altLang="en-US" sz="2000" dirty="0">
                    <a:latin typeface="Times" pitchFamily="2" charset="0"/>
                  </a:rPr>
                  <a:t> </a:t>
                </a:r>
                <a:r>
                  <a:rPr kumimoji="1" lang="en-US" altLang="zh-CN" sz="2000" dirty="0">
                    <a:latin typeface="Times" pitchFamily="2" charset="0"/>
                  </a:rPr>
                  <a:t>Huang</a:t>
                </a:r>
                <a14:m>
                  <m:oMath xmlns:m="http://schemas.openxmlformats.org/officeDocument/2006/math">
                    <m:r>
                      <a:rPr kumimoji="1" lang="en-US" altLang="zh-CN" sz="20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kumimoji="1" lang="zh-CN" altLang="en-US" sz="2000" dirty="0">
                    <a:latin typeface="Times" pitchFamily="2" charset="0"/>
                  </a:rPr>
                  <a:t>  </a:t>
                </a:r>
                <a:r>
                  <a:rPr kumimoji="1" lang="en-US" altLang="zh-CN" sz="2000" dirty="0">
                    <a:latin typeface="Times" pitchFamily="2" charset="0"/>
                  </a:rPr>
                  <a:t>and</a:t>
                </a:r>
                <a:r>
                  <a:rPr kumimoji="1" lang="zh-CN" altLang="en-US" sz="2000" dirty="0">
                    <a:latin typeface="Times" pitchFamily="2" charset="0"/>
                  </a:rPr>
                  <a:t>  </a:t>
                </a:r>
                <a:r>
                  <a:rPr kumimoji="1" lang="en-US" altLang="zh-CN" sz="2000" dirty="0">
                    <a:latin typeface="Times" pitchFamily="2" charset="0"/>
                  </a:rPr>
                  <a:t>Ziqiang</a:t>
                </a:r>
                <a:r>
                  <a:rPr kumimoji="1" lang="zh-CN" altLang="en-US" sz="2000" dirty="0">
                    <a:latin typeface="Times" pitchFamily="2" charset="0"/>
                  </a:rPr>
                  <a:t> </a:t>
                </a:r>
                <a:r>
                  <a:rPr kumimoji="1" lang="en-US" altLang="zh-CN" sz="2000" dirty="0">
                    <a:latin typeface="Times" pitchFamily="2" charset="0"/>
                  </a:rPr>
                  <a:t>Cheng</a:t>
                </a:r>
                <a14:m>
                  <m:oMath xmlns:m="http://schemas.openxmlformats.org/officeDocument/2006/math">
                    <m:r>
                      <a:rPr kumimoji="1" lang="en-US" altLang="zh-CN" sz="20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endParaRPr kumimoji="1" lang="en-US" altLang="zh-CN" sz="2000" dirty="0">
                  <a:latin typeface="Times" pitchFamily="2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00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kumimoji="1" lang="en-US" altLang="zh-CN" sz="2000" dirty="0">
                    <a:latin typeface="Times" pitchFamily="2" charset="0"/>
                  </a:rPr>
                  <a:t>Zhejiang</a:t>
                </a:r>
                <a:r>
                  <a:rPr kumimoji="1" lang="zh-CN" altLang="en-US" sz="2000" dirty="0">
                    <a:latin typeface="Times" pitchFamily="2" charset="0"/>
                  </a:rPr>
                  <a:t> </a:t>
                </a:r>
                <a:r>
                  <a:rPr kumimoji="1" lang="en-US" altLang="zh-CN" sz="2000" dirty="0">
                    <a:latin typeface="Times" pitchFamily="2" charset="0"/>
                  </a:rPr>
                  <a:t>University</a:t>
                </a:r>
                <a:r>
                  <a:rPr kumimoji="1" lang="zh-CN" altLang="en-US" sz="2000" dirty="0">
                    <a:latin typeface="Times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kumimoji="1" lang="en-US" altLang="zh-CN" sz="20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‡</m:t>
                    </m:r>
                  </m:oMath>
                </a14:m>
                <a:r>
                  <a:rPr lang="en-US" altLang="zh-CN" sz="2000" dirty="0">
                    <a:latin typeface="Times" pitchFamily="2" charset="0"/>
                  </a:rPr>
                  <a:t>State Grid Power Supply Co. Ltd.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17646E6-7993-4F4D-94E6-21B2FD7A0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96" y="3557183"/>
                <a:ext cx="8616846" cy="1243417"/>
              </a:xfrm>
              <a:prstGeom prst="rect">
                <a:avLst/>
              </a:prstGeom>
              <a:blipFill>
                <a:blip r:embed="rId4"/>
                <a:stretch>
                  <a:fillRect l="-295" b="-7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E4CE69F-F84A-ED4A-BCDC-2E6C882A7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800" y="5386200"/>
            <a:ext cx="1080000" cy="10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02B362-7497-2249-BBBF-CA8C2B93C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81000"/>
            <a:ext cx="2362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1089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906000" cy="124695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HEBR: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Hierarchical </a:t>
            </a:r>
            <a:r>
              <a:rPr 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Electricity-theft </a:t>
            </a:r>
            <a:br>
              <a:rPr 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Behavior Recognition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E53CB1-212B-994E-9FB5-4FBB23465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0" r="66531" b="80313"/>
          <a:stretch/>
        </p:blipFill>
        <p:spPr>
          <a:xfrm>
            <a:off x="2400300" y="2819400"/>
            <a:ext cx="1676400" cy="826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CB75E14-2189-1349-A77F-482A3AB9D934}"/>
                  </a:ext>
                </a:extLst>
              </p:cNvPr>
              <p:cNvSpPr/>
              <p:nvPr/>
            </p:nvSpPr>
            <p:spPr>
              <a:xfrm>
                <a:off x="4218607" y="5127248"/>
                <a:ext cx="2829493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000" dirty="0">
                    <a:latin typeface="Times" pitchFamily="2" charset="0"/>
                  </a:rPr>
                  <a:t>Electricity usage records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altLang="zh-CN" sz="20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CB75E14-2189-1349-A77F-482A3AB9D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07" y="5127248"/>
                <a:ext cx="2829493" cy="892552"/>
              </a:xfrm>
              <a:prstGeom prst="rect">
                <a:avLst/>
              </a:prstGeom>
              <a:blipFill>
                <a:blip r:embed="rId4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5">
            <a:extLst>
              <a:ext uri="{FF2B5EF4-FFF2-40B4-BE49-F238E27FC236}">
                <a16:creationId xmlns:a16="http://schemas.microsoft.com/office/drawing/2014/main" id="{E654DDAC-6529-DA44-97AE-C730601454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36" r="33466" b="78221"/>
          <a:stretch/>
        </p:blipFill>
        <p:spPr>
          <a:xfrm>
            <a:off x="2490304" y="5019145"/>
            <a:ext cx="1600200" cy="914400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8369542B-CBF9-B840-9D4A-B0E7E5C6C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46" r="1156" b="80036"/>
          <a:stretch/>
        </p:blipFill>
        <p:spPr>
          <a:xfrm>
            <a:off x="2362200" y="3962400"/>
            <a:ext cx="1600200" cy="83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3942C5A-2CB8-D649-8A8C-F84F786F63B3}"/>
                  </a:ext>
                </a:extLst>
              </p:cNvPr>
              <p:cNvSpPr/>
              <p:nvPr/>
            </p:nvSpPr>
            <p:spPr>
              <a:xfrm>
                <a:off x="4205983" y="4029229"/>
                <a:ext cx="2767296" cy="942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000" dirty="0">
                    <a:latin typeface="Times" pitchFamily="2" charset="0"/>
                  </a:rPr>
                  <a:t>NTL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records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altLang="zh-CN" sz="20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3942C5A-2CB8-D649-8A8C-F84F786F6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983" y="4029229"/>
                <a:ext cx="2767296" cy="942181"/>
              </a:xfrm>
              <a:prstGeom prst="rect">
                <a:avLst/>
              </a:prstGeom>
              <a:blipFill>
                <a:blip r:embed="rId5"/>
                <a:stretch>
                  <a:fillRect l="-22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D7E77E-E3E9-8C42-9069-64F2E64C22E0}"/>
                  </a:ext>
                </a:extLst>
              </p:cNvPr>
              <p:cNvSpPr/>
              <p:nvPr/>
            </p:nvSpPr>
            <p:spPr>
              <a:xfrm>
                <a:off x="4205983" y="2827907"/>
                <a:ext cx="2795317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000" dirty="0">
                    <a:latin typeface="Times" pitchFamily="2" charset="0"/>
                  </a:rPr>
                  <a:t>Temperature</a:t>
                </a:r>
                <a:r>
                  <a:rPr lang="zh-CN" altLang="en-US" sz="2000" dirty="0">
                    <a:latin typeface="Times" pitchFamily="2" charset="0"/>
                  </a:rPr>
                  <a:t> </a:t>
                </a:r>
                <a:r>
                  <a:rPr lang="en-US" altLang="zh-CN" sz="2000" dirty="0">
                    <a:latin typeface="Times" pitchFamily="2" charset="0"/>
                  </a:rPr>
                  <a:t>records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altLang="zh-CN" sz="20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D7E77E-E3E9-8C42-9069-64F2E64C2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983" y="2827907"/>
                <a:ext cx="2795317" cy="892552"/>
              </a:xfrm>
              <a:prstGeom prst="rect">
                <a:avLst/>
              </a:prstGeom>
              <a:blipFill>
                <a:blip r:embed="rId6"/>
                <a:stretch>
                  <a:fillRect l="-22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7">
            <a:extLst>
              <a:ext uri="{FF2B5EF4-FFF2-40B4-BE49-F238E27FC236}">
                <a16:creationId xmlns:a16="http://schemas.microsoft.com/office/drawing/2014/main" id="{9DD40479-77B2-064F-81F1-8D12435FA28A}"/>
              </a:ext>
            </a:extLst>
          </p:cNvPr>
          <p:cNvSpPr/>
          <p:nvPr/>
        </p:nvSpPr>
        <p:spPr>
          <a:xfrm>
            <a:off x="725163" y="3276600"/>
            <a:ext cx="1437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" pitchFamily="2" charset="0"/>
                <a:ea typeface="黑体"/>
                <a:cs typeface="Arial"/>
              </a:rPr>
              <a:t>Macro-level: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564B117C-AF6F-A244-88AB-B6CDCF7DB3AF}"/>
              </a:ext>
            </a:extLst>
          </p:cNvPr>
          <p:cNvSpPr/>
          <p:nvPr/>
        </p:nvSpPr>
        <p:spPr>
          <a:xfrm>
            <a:off x="725163" y="4315654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Times" pitchFamily="2" charset="0"/>
                <a:ea typeface="黑体"/>
                <a:cs typeface="Arial"/>
              </a:rPr>
              <a:t>Meso</a:t>
            </a:r>
            <a:r>
              <a:rPr lang="en-US" altLang="zh-CN" b="1" dirty="0">
                <a:latin typeface="Times" pitchFamily="2" charset="0"/>
                <a:ea typeface="黑体"/>
                <a:cs typeface="Arial"/>
              </a:rPr>
              <a:t>-level: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25D553CC-2BA8-6B4D-B761-6EF809DF1105}"/>
              </a:ext>
            </a:extLst>
          </p:cNvPr>
          <p:cNvSpPr/>
          <p:nvPr/>
        </p:nvSpPr>
        <p:spPr>
          <a:xfrm>
            <a:off x="725163" y="5377934"/>
            <a:ext cx="1386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" pitchFamily="2" charset="0"/>
                <a:ea typeface="黑体"/>
                <a:cs typeface="Arial"/>
              </a:rPr>
              <a:t>Micro-level: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C1ECC3-5BF6-DF43-8222-11CCCCBFB64B}"/>
              </a:ext>
            </a:extLst>
          </p:cNvPr>
          <p:cNvSpPr txBox="1"/>
          <p:nvPr/>
        </p:nvSpPr>
        <p:spPr>
          <a:xfrm>
            <a:off x="485626" y="1683603"/>
            <a:ext cx="911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" pitchFamily="2" charset="0"/>
              </a:rPr>
              <a:t>HEBR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aims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to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bridge the information from 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</a:rPr>
              <a:t>different sources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and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capture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their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</a:rPr>
              <a:t>hierarchical</a:t>
            </a:r>
            <a:r>
              <a:rPr lang="zh-CN" altLang="en-US" sz="2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</a:rPr>
              <a:t>correlations </a:t>
            </a:r>
            <a:r>
              <a:rPr lang="en-US" altLang="zh-CN" sz="2400" dirty="0">
                <a:latin typeface="Times" pitchFamily="2" charset="0"/>
              </a:rPr>
              <a:t>when detecting electricity theft.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815CFF2F-CE30-3646-886A-D82FD11DEAD3}"/>
                  </a:ext>
                </a:extLst>
              </p:cNvPr>
              <p:cNvSpPr/>
              <p:nvPr/>
            </p:nvSpPr>
            <p:spPr>
              <a:xfrm>
                <a:off x="7304307" y="3810000"/>
                <a:ext cx="2144493" cy="146798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400" dirty="0">
                    <a:latin typeface="Times" pitchFamily="2" charset="0"/>
                  </a:rPr>
                  <a:t>Estimate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815CFF2F-CE30-3646-886A-D82FD11DE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307" y="3810000"/>
                <a:ext cx="2144493" cy="14679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sys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716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20" grpId="1"/>
      <p:bldP spid="21" grpId="1"/>
      <p:bldP spid="22" grpId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906000" cy="124695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HEBR: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Hierarchical </a:t>
            </a:r>
            <a:r>
              <a:rPr 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Electricity-theft </a:t>
            </a:r>
            <a:br>
              <a:rPr 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Behavior Recognition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E53CB1-212B-994E-9FB5-4FBB23465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8" y="1759342"/>
            <a:ext cx="6452937" cy="41986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863A68E-9B13-E64D-886F-F8CC29FB7E9C}"/>
              </a:ext>
            </a:extLst>
          </p:cNvPr>
          <p:cNvSpPr/>
          <p:nvPr/>
        </p:nvSpPr>
        <p:spPr>
          <a:xfrm>
            <a:off x="6709191" y="2920636"/>
            <a:ext cx="2947737" cy="812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model the influence from macro/</a:t>
            </a:r>
            <a:r>
              <a:rPr kumimoji="1" lang="en-US" altLang="zh-CN" dirty="0" err="1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meso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to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micro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info.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8794FF-CBE8-904D-BDC2-30145ACD9380}"/>
              </a:ext>
            </a:extLst>
          </p:cNvPr>
          <p:cNvSpPr/>
          <p:nvPr/>
        </p:nvSpPr>
        <p:spPr>
          <a:xfrm>
            <a:off x="6701170" y="3879222"/>
            <a:ext cx="2947737" cy="812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uniform the influence from macro and meso level.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37B466-7AF3-7C4F-92C7-F9DEF8BA98F8}"/>
              </a:ext>
            </a:extLst>
          </p:cNvPr>
          <p:cNvSpPr/>
          <p:nvPr/>
        </p:nvSpPr>
        <p:spPr>
          <a:xfrm>
            <a:off x="6718383" y="4788698"/>
            <a:ext cx="2947737" cy="812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estimate the probability of electricity theft.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087C22-D639-044A-8050-DD0A0C36C555}"/>
              </a:ext>
            </a:extLst>
          </p:cNvPr>
          <p:cNvCxnSpPr/>
          <p:nvPr/>
        </p:nvCxnSpPr>
        <p:spPr>
          <a:xfrm>
            <a:off x="6248400" y="3276600"/>
            <a:ext cx="45277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021599-719F-A247-BACB-1B7EBD29189C}"/>
              </a:ext>
            </a:extLst>
          </p:cNvPr>
          <p:cNvCxnSpPr/>
          <p:nvPr/>
        </p:nvCxnSpPr>
        <p:spPr>
          <a:xfrm>
            <a:off x="6248400" y="4267200"/>
            <a:ext cx="45277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0D454C-19FB-1B4F-A821-5E7691B68F12}"/>
              </a:ext>
            </a:extLst>
          </p:cNvPr>
          <p:cNvCxnSpPr/>
          <p:nvPr/>
        </p:nvCxnSpPr>
        <p:spPr>
          <a:xfrm>
            <a:off x="6256421" y="5181600"/>
            <a:ext cx="45277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019DE1B-6BE5-1347-8A07-58338439242B}"/>
              </a:ext>
            </a:extLst>
          </p:cNvPr>
          <p:cNvSpPr/>
          <p:nvPr/>
        </p:nvSpPr>
        <p:spPr>
          <a:xfrm>
            <a:off x="6701170" y="1690296"/>
            <a:ext cx="3070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latin typeface="Times" pitchFamily="2" charset="0"/>
                <a:cs typeface="Arial" panose="020B0604020202020204" pitchFamily="34" charset="0"/>
              </a:rPr>
              <a:t>HEBR contains three levels of </a:t>
            </a:r>
            <a:r>
              <a:rPr kumimoji="1" lang="en-US" altLang="zh-CN" sz="2000" dirty="0">
                <a:solidFill>
                  <a:srgbClr val="C00000"/>
                </a:solidFill>
                <a:latin typeface="Times" pitchFamily="2" charset="0"/>
                <a:cs typeface="Arial" panose="020B0604020202020204" pitchFamily="34" charset="0"/>
              </a:rPr>
              <a:t>feature extraction</a:t>
            </a:r>
            <a:r>
              <a:rPr kumimoji="1" lang="en-US" altLang="zh-CN" sz="2000" dirty="0">
                <a:latin typeface="Times" pitchFamily="2" charset="0"/>
                <a:cs typeface="Arial" panose="020B0604020202020204" pitchFamily="34" charset="0"/>
              </a:rPr>
              <a:t> and </a:t>
            </a:r>
            <a:r>
              <a:rPr kumimoji="1" lang="en-US" altLang="zh-CN" sz="2000" dirty="0">
                <a:solidFill>
                  <a:srgbClr val="C00000"/>
                </a:solidFill>
                <a:latin typeface="Times" pitchFamily="2" charset="0"/>
                <a:cs typeface="Arial" panose="020B0604020202020204" pitchFamily="34" charset="0"/>
              </a:rPr>
              <a:t>hierarchical fusion</a:t>
            </a:r>
          </a:p>
        </p:txBody>
      </p:sp>
    </p:spTree>
    <p:extLst>
      <p:ext uri="{BB962C8B-B14F-4D97-AF65-F5344CB8AC3E}">
        <p14:creationId xmlns:p14="http://schemas.microsoft.com/office/powerpoint/2010/main" val="717829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E53CB1-212B-994E-9FB5-4FBB23465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8" y="1759342"/>
            <a:ext cx="6452937" cy="4198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63A68E-9B13-E64D-886F-F8CC29FB7E9C}"/>
                  </a:ext>
                </a:extLst>
              </p:cNvPr>
              <p:cNvSpPr/>
              <p:nvPr/>
            </p:nvSpPr>
            <p:spPr>
              <a:xfrm>
                <a:off x="4833782" y="1399355"/>
                <a:ext cx="4996018" cy="5230045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kumimoji="1" lang="en-US" altLang="zh-CN" sz="24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Recurrent</a:t>
                </a:r>
                <a:r>
                  <a:rPr kumimoji="1" lang="zh-CN" altLang="en-US" sz="24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and</a:t>
                </a:r>
                <a:r>
                  <a:rPr kumimoji="1" lang="zh-CN" altLang="en-US" sz="24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Fusion Layers</a:t>
                </a:r>
              </a:p>
              <a:p>
                <a:endParaRPr kumimoji="1" lang="en-US" altLang="zh-CN" sz="24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4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4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4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4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4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4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4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4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4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r>
                  <a:rPr kumimoji="1" lang="en-US" altLang="zh-CN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Current</a:t>
                </a:r>
                <a:r>
                  <a:rPr kumimoji="1" lang="zh-CN" altLang="en-US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input</a:t>
                </a:r>
                <a:r>
                  <a:rPr kumimoji="1" lang="zh-CN" altLang="en-US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sup>
                    </m:sSubSup>
                  </m:oMath>
                </a14:m>
                <a:endParaRPr kumimoji="1" lang="en-US" altLang="zh-CN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r>
                  <a:rPr kumimoji="1" lang="en-US" altLang="zh-CN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Latent</a:t>
                </a:r>
                <a:r>
                  <a:rPr kumimoji="1" lang="zh-CN" altLang="en-US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recurrent</a:t>
                </a:r>
                <a:r>
                  <a:rPr kumimoji="1" lang="zh-CN" altLang="en-US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representation</a:t>
                </a:r>
                <a:r>
                  <a:rPr kumimoji="1" lang="zh-CN" altLang="en-US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in</a:t>
                </a:r>
                <a:r>
                  <a:rPr kumimoji="1" lang="zh-CN" altLang="en-US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the</a:t>
                </a:r>
                <a:r>
                  <a:rPr kumimoji="1" lang="zh-CN" altLang="en-US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k-</a:t>
                </a:r>
                <a:r>
                  <a:rPr kumimoji="1" lang="en-US" altLang="zh-CN" dirty="0" err="1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th</a:t>
                </a:r>
                <a:r>
                  <a:rPr kumimoji="1" lang="zh-CN" altLang="en-US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level</a:t>
                </a:r>
                <a:r>
                  <a:rPr kumimoji="1" lang="zh-CN" altLang="en-US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sup>
                    </m:sSubSup>
                  </m:oMath>
                </a14:m>
                <a:endParaRPr kumimoji="1" lang="en-US" altLang="zh-CN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r>
                  <a:rPr kumimoji="1" lang="en-US" altLang="zh-CN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Temporal attention coefficient</a:t>
                </a:r>
                <a:r>
                  <a:rPr kumimoji="1" lang="zh-CN" altLang="en-US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kumimoji="1" lang="en-US" altLang="zh-CN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kumimoji="1" lang="en-US" altLang="zh-CN" sz="24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63A68E-9B13-E64D-886F-F8CC29FB7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782" y="1399355"/>
                <a:ext cx="4996018" cy="5230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rgbClr val="C00000"/>
                </a:solidFill>
                <a:prstDash val="sys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087C22-D639-044A-8050-DD0A0C36C555}"/>
              </a:ext>
            </a:extLst>
          </p:cNvPr>
          <p:cNvCxnSpPr/>
          <p:nvPr/>
        </p:nvCxnSpPr>
        <p:spPr>
          <a:xfrm>
            <a:off x="6248400" y="3276600"/>
            <a:ext cx="45277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15E456F-F4EE-8E4B-83EC-6B8B58549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163" y="1835542"/>
            <a:ext cx="3879268" cy="24316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99F8DA-91C4-2746-9E4A-11632E8A67C3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052559" y="3124200"/>
            <a:ext cx="781222" cy="1143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D07AE87-6B98-8B48-A846-EBF1CBB69EEA}"/>
              </a:ext>
            </a:extLst>
          </p:cNvPr>
          <p:cNvSpPr/>
          <p:nvPr/>
        </p:nvSpPr>
        <p:spPr>
          <a:xfrm>
            <a:off x="923930" y="2590800"/>
            <a:ext cx="3128629" cy="1295400"/>
          </a:xfrm>
          <a:prstGeom prst="rect">
            <a:avLst/>
          </a:prstGeom>
          <a:solidFill>
            <a:srgbClr val="FFFFFF">
              <a:alpha val="0"/>
            </a:srgbClr>
          </a:solidFill>
          <a:ln w="28575" cmpd="sng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6BDEEEC-2AD0-734E-BC16-20B49A55F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724" y="4191000"/>
            <a:ext cx="4052603" cy="124695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703BBCE-FDFE-3448-B079-BAD178B13911}"/>
              </a:ext>
            </a:extLst>
          </p:cNvPr>
          <p:cNvSpPr txBox="1">
            <a:spLocks/>
          </p:cNvSpPr>
          <p:nvPr/>
        </p:nvSpPr>
        <p:spPr bwMode="auto">
          <a:xfrm>
            <a:off x="288132" y="152400"/>
            <a:ext cx="9329736" cy="124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HEBR:</a:t>
            </a:r>
            <a:r>
              <a:rPr lang="zh-CN" alt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Hierarchical </a:t>
            </a:r>
            <a:r>
              <a:rPr 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Electricity-theft </a:t>
            </a:r>
            <a:br>
              <a:rPr 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</a:br>
            <a:r>
              <a:rPr 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Behavior Recognition</a:t>
            </a:r>
            <a:endParaRPr lang="en-US" sz="3200" kern="0" dirty="0">
              <a:latin typeface="Time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92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E53CB1-212B-994E-9FB5-4FBB23465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8" y="1759342"/>
            <a:ext cx="6452937" cy="41986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863A68E-9B13-E64D-886F-F8CC29FB7E9C}"/>
              </a:ext>
            </a:extLst>
          </p:cNvPr>
          <p:cNvSpPr/>
          <p:nvPr/>
        </p:nvSpPr>
        <p:spPr>
          <a:xfrm>
            <a:off x="4833782" y="1399355"/>
            <a:ext cx="4996018" cy="5230045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Multi-step fusion mechanism</a:t>
            </a: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Temporal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attention highlight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the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Times" pitchFamily="2" charset="0"/>
                <a:cs typeface="Arial" panose="020B0604020202020204" pitchFamily="34" charset="0"/>
              </a:rPr>
              <a:t>significance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of the fused information at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different time step</a:t>
            </a:r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087C22-D639-044A-8050-DD0A0C36C555}"/>
              </a:ext>
            </a:extLst>
          </p:cNvPr>
          <p:cNvCxnSpPr/>
          <p:nvPr/>
        </p:nvCxnSpPr>
        <p:spPr>
          <a:xfrm>
            <a:off x="6248400" y="3276600"/>
            <a:ext cx="45277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15E456F-F4EE-8E4B-83EC-6B8B58549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332" y="1835542"/>
            <a:ext cx="3879268" cy="24316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99F8DA-91C4-2746-9E4A-11632E8A67C3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052559" y="3127191"/>
            <a:ext cx="781222" cy="1113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D07AE87-6B98-8B48-A846-EBF1CBB69EEA}"/>
              </a:ext>
            </a:extLst>
          </p:cNvPr>
          <p:cNvSpPr/>
          <p:nvPr/>
        </p:nvSpPr>
        <p:spPr>
          <a:xfrm>
            <a:off x="923930" y="2590800"/>
            <a:ext cx="3128629" cy="1295400"/>
          </a:xfrm>
          <a:prstGeom prst="rect">
            <a:avLst/>
          </a:prstGeom>
          <a:solidFill>
            <a:srgbClr val="FFFFFF">
              <a:alpha val="0"/>
            </a:srgbClr>
          </a:solidFill>
          <a:ln w="28575" cmpd="sng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703BBCE-FDFE-3448-B079-BAD178B13911}"/>
              </a:ext>
            </a:extLst>
          </p:cNvPr>
          <p:cNvSpPr txBox="1">
            <a:spLocks/>
          </p:cNvSpPr>
          <p:nvPr/>
        </p:nvSpPr>
        <p:spPr bwMode="auto">
          <a:xfrm>
            <a:off x="288132" y="152400"/>
            <a:ext cx="9329736" cy="124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HEBR:</a:t>
            </a:r>
            <a:r>
              <a:rPr lang="zh-CN" alt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Hierarchical </a:t>
            </a:r>
            <a:r>
              <a:rPr 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Electricity-theft </a:t>
            </a:r>
            <a:br>
              <a:rPr 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</a:br>
            <a:r>
              <a:rPr 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Behavior Recognition</a:t>
            </a:r>
            <a:endParaRPr lang="en-US" sz="3200" kern="0" dirty="0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9F6D7B76-6384-4545-B42A-58CBA0BE51E1}"/>
              </a:ext>
            </a:extLst>
          </p:cNvPr>
          <p:cNvSpPr/>
          <p:nvPr/>
        </p:nvSpPr>
        <p:spPr>
          <a:xfrm>
            <a:off x="7417726" y="1914733"/>
            <a:ext cx="880915" cy="1212458"/>
          </a:xfrm>
          <a:prstGeom prst="rect">
            <a:avLst/>
          </a:prstGeom>
          <a:solidFill>
            <a:srgbClr val="FFFFFF">
              <a:alpha val="0"/>
            </a:srgbClr>
          </a:solidFill>
          <a:ln w="28575" cmpd="sng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0D691D-6A00-4841-9BE1-7FA6ACA8D9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4294067"/>
            <a:ext cx="4675504" cy="3824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A07169-DD1F-CF40-AD09-02F751C77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727" y="5401526"/>
            <a:ext cx="4158141" cy="1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5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E53CB1-212B-994E-9FB5-4FBB23465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8" y="1759342"/>
            <a:ext cx="6452937" cy="41986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863A68E-9B13-E64D-886F-F8CC29FB7E9C}"/>
              </a:ext>
            </a:extLst>
          </p:cNvPr>
          <p:cNvSpPr/>
          <p:nvPr/>
        </p:nvSpPr>
        <p:spPr>
          <a:xfrm>
            <a:off x="4833782" y="1399355"/>
            <a:ext cx="4996018" cy="5230045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Formulation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and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Learning</a:t>
            </a: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sz="2400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kumimoji="1" lang="en-US" altLang="zh-CN" dirty="0">
              <a:solidFill>
                <a:srgbClr val="000000"/>
              </a:solidFill>
              <a:latin typeface="Times" pitchFamily="2" charset="0"/>
              <a:cs typeface="Arial" panose="020B0604020202020204" pitchFamily="34" charset="0"/>
            </a:endParaRPr>
          </a:p>
          <a:p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Binary cross-entropy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loss: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07AE87-6B98-8B48-A846-EBF1CBB69EEA}"/>
              </a:ext>
            </a:extLst>
          </p:cNvPr>
          <p:cNvSpPr/>
          <p:nvPr/>
        </p:nvSpPr>
        <p:spPr>
          <a:xfrm>
            <a:off x="2133600" y="5562600"/>
            <a:ext cx="1872223" cy="533400"/>
          </a:xfrm>
          <a:prstGeom prst="rect">
            <a:avLst/>
          </a:prstGeom>
          <a:solidFill>
            <a:srgbClr val="FFFFFF">
              <a:alpha val="0"/>
            </a:srgbClr>
          </a:solidFill>
          <a:ln w="28575" cmpd="sng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703BBCE-FDFE-3448-B079-BAD178B13911}"/>
              </a:ext>
            </a:extLst>
          </p:cNvPr>
          <p:cNvSpPr txBox="1">
            <a:spLocks/>
          </p:cNvSpPr>
          <p:nvPr/>
        </p:nvSpPr>
        <p:spPr bwMode="auto">
          <a:xfrm>
            <a:off x="288132" y="152400"/>
            <a:ext cx="9329736" cy="124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HEBR:</a:t>
            </a:r>
            <a:r>
              <a:rPr lang="zh-CN" alt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Hierarchical </a:t>
            </a:r>
            <a:r>
              <a:rPr 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Electricity-theft </a:t>
            </a:r>
            <a:br>
              <a:rPr 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</a:br>
            <a:r>
              <a:rPr lang="en-US" sz="3200" b="1" kern="0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Behavior Recognition</a:t>
            </a:r>
            <a:endParaRPr lang="en-US" sz="3200" kern="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95A8F7-5C49-6945-A829-AE9EB2852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209" y="1905000"/>
            <a:ext cx="4600072" cy="30162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AA383DD-0F5B-4747-BF97-BDF04A467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741" y="5481704"/>
            <a:ext cx="3340100" cy="952500"/>
          </a:xfrm>
          <a:prstGeom prst="rect">
            <a:avLst/>
          </a:prstGeom>
        </p:spPr>
      </p:pic>
      <p:sp>
        <p:nvSpPr>
          <p:cNvPr id="19" name="下箭头 18">
            <a:extLst>
              <a:ext uri="{FF2B5EF4-FFF2-40B4-BE49-F238E27FC236}">
                <a16:creationId xmlns:a16="http://schemas.microsoft.com/office/drawing/2014/main" id="{75D035E0-D4B3-DA49-BB19-4858EF8A5A12}"/>
              </a:ext>
            </a:extLst>
          </p:cNvPr>
          <p:cNvSpPr/>
          <p:nvPr/>
        </p:nvSpPr>
        <p:spPr>
          <a:xfrm>
            <a:off x="288132" y="3276600"/>
            <a:ext cx="171191" cy="230459"/>
          </a:xfrm>
          <a:prstGeom prst="downArrow">
            <a:avLst>
              <a:gd name="adj1" fmla="val 36175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下箭头 20">
            <a:extLst>
              <a:ext uri="{FF2B5EF4-FFF2-40B4-BE49-F238E27FC236}">
                <a16:creationId xmlns:a16="http://schemas.microsoft.com/office/drawing/2014/main" id="{73181F3E-D660-9D47-B675-45A02086ABE2}"/>
              </a:ext>
            </a:extLst>
          </p:cNvPr>
          <p:cNvSpPr/>
          <p:nvPr/>
        </p:nvSpPr>
        <p:spPr>
          <a:xfrm>
            <a:off x="288131" y="4267200"/>
            <a:ext cx="171191" cy="230459"/>
          </a:xfrm>
          <a:prstGeom prst="downArrow">
            <a:avLst>
              <a:gd name="adj1" fmla="val 36175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下箭头 21">
            <a:extLst>
              <a:ext uri="{FF2B5EF4-FFF2-40B4-BE49-F238E27FC236}">
                <a16:creationId xmlns:a16="http://schemas.microsoft.com/office/drawing/2014/main" id="{AD1398AF-8C98-5E45-B25E-597F615F207E}"/>
              </a:ext>
            </a:extLst>
          </p:cNvPr>
          <p:cNvSpPr/>
          <p:nvPr/>
        </p:nvSpPr>
        <p:spPr>
          <a:xfrm>
            <a:off x="288130" y="5244824"/>
            <a:ext cx="171191" cy="230459"/>
          </a:xfrm>
          <a:prstGeom prst="downArrow">
            <a:avLst>
              <a:gd name="adj1" fmla="val 36175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787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218445"/>
            <a:ext cx="9329736" cy="611054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Experiments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38BE5-20CC-6841-8672-8676A9316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98" y="1219200"/>
            <a:ext cx="6778403" cy="5003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7E7B4B-DC1C-F947-9987-BB866170ED66}"/>
              </a:ext>
            </a:extLst>
          </p:cNvPr>
          <p:cNvSpPr/>
          <p:nvPr/>
        </p:nvSpPr>
        <p:spPr>
          <a:xfrm>
            <a:off x="1620099" y="2057400"/>
            <a:ext cx="2590800" cy="39624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1B4FF-CF47-9B4F-BFEE-DDD22D1CD16A}"/>
              </a:ext>
            </a:extLst>
          </p:cNvPr>
          <p:cNvSpPr/>
          <p:nvPr/>
        </p:nvSpPr>
        <p:spPr>
          <a:xfrm>
            <a:off x="4210899" y="990600"/>
            <a:ext cx="5542702" cy="56388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" pitchFamily="2" charset="0"/>
              </a:rPr>
              <a:t>Baseline methods</a:t>
            </a:r>
            <a:endParaRPr lang="en-US" sz="3200" b="1" dirty="0">
              <a:solidFill>
                <a:schemeClr val="tx1"/>
              </a:solidFill>
              <a:latin typeface="Time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" pitchFamily="2" charset="0"/>
              </a:rPr>
              <a:t>Handcrafted feature</a:t>
            </a:r>
            <a:r>
              <a:rPr lang="en-US" altLang="zh-CN" sz="2000" dirty="0">
                <a:solidFill>
                  <a:schemeClr val="tx1"/>
                </a:solidFill>
                <a:latin typeface="Times" pitchFamily="2" charset="0"/>
              </a:rPr>
              <a:t>s</a:t>
            </a:r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3B7325-2C03-ED44-9CE1-E44A54B07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621" y="2277364"/>
            <a:ext cx="5350779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268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218445"/>
            <a:ext cx="9329736" cy="611054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Experiments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38BE5-20CC-6841-8672-8676A9316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98" y="1219200"/>
            <a:ext cx="6778403" cy="5003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7E7B4B-DC1C-F947-9987-BB866170ED66}"/>
              </a:ext>
            </a:extLst>
          </p:cNvPr>
          <p:cNvSpPr/>
          <p:nvPr/>
        </p:nvSpPr>
        <p:spPr>
          <a:xfrm>
            <a:off x="1620099" y="2057400"/>
            <a:ext cx="2590800" cy="39624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1B4FF-CF47-9B4F-BFEE-DDD22D1CD16A}"/>
              </a:ext>
            </a:extLst>
          </p:cNvPr>
          <p:cNvSpPr/>
          <p:nvPr/>
        </p:nvSpPr>
        <p:spPr>
          <a:xfrm>
            <a:off x="4210899" y="990600"/>
            <a:ext cx="5542702" cy="56388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" pitchFamily="2" charset="0"/>
              </a:rPr>
              <a:t>Baseline methods</a:t>
            </a:r>
            <a:endParaRPr lang="en-US" sz="3200" b="1" dirty="0">
              <a:solidFill>
                <a:schemeClr val="tx1"/>
              </a:solidFill>
              <a:latin typeface="Time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" pitchFamily="2" charset="0"/>
              </a:rPr>
              <a:t>Handcrafted feature</a:t>
            </a:r>
            <a:r>
              <a:rPr lang="en-US" altLang="zh-CN" sz="2000" dirty="0">
                <a:solidFill>
                  <a:schemeClr val="tx1"/>
                </a:solidFill>
                <a:latin typeface="Times" pitchFamily="2" charset="0"/>
              </a:rPr>
              <a:t>s</a:t>
            </a:r>
            <a:endParaRPr lang="en-US" sz="2000" dirty="0">
              <a:solidFill>
                <a:schemeClr val="tx1"/>
              </a:solidFill>
              <a:latin typeface="Time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" pitchFamily="2" charset="0"/>
              </a:rPr>
              <a:t>Time Series classification</a:t>
            </a:r>
            <a:r>
              <a:rPr lang="en-US" sz="2000" baseline="30000" dirty="0">
                <a:solidFill>
                  <a:schemeClr val="tx1"/>
                </a:solidFill>
                <a:latin typeface="Times" pitchFamily="2" charset="0"/>
              </a:rPr>
              <a:t>[1][2] [3] [4]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" pitchFamily="2" charset="0"/>
              </a:rPr>
              <a:t>Neural Networks </a:t>
            </a:r>
            <a:r>
              <a:rPr lang="en-US" sz="2000" baseline="30000" dirty="0">
                <a:solidFill>
                  <a:schemeClr val="tx1"/>
                </a:solidFill>
                <a:latin typeface="Times" pitchFamily="2" charset="0"/>
              </a:rPr>
              <a:t>[6][7] [8]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" pitchFamily="2" charset="0"/>
              </a:rPr>
              <a:t>HEBR(Our approach)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tx1"/>
              </a:solidFill>
              <a:latin typeface="Times" pitchFamily="2" charset="0"/>
              <a:cs typeface="Arial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  <a:cs typeface="Arial"/>
              </a:rPr>
              <a:t>[1] 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Donald J and James C. 1994. Using dynamic time warping to find</a:t>
            </a:r>
          </a:p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patterns in time series. SIGKDD (1994) </a:t>
            </a:r>
          </a:p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  <a:cs typeface="Arial"/>
              </a:rPr>
              <a:t>[2] 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Gustavo EAPA B, </a:t>
            </a:r>
            <a:r>
              <a:rPr lang="en-US" sz="1200" dirty="0" err="1">
                <a:solidFill>
                  <a:schemeClr val="tx1"/>
                </a:solidFill>
                <a:latin typeface="Times" pitchFamily="2" charset="0"/>
              </a:rPr>
              <a:t>Xiaoyue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 W, and Eamonn J K 2011. A </a:t>
            </a:r>
            <a:r>
              <a:rPr lang="en-US" sz="1200" dirty="0" err="1">
                <a:solidFill>
                  <a:schemeClr val="tx1"/>
                </a:solidFill>
                <a:latin typeface="Times" pitchFamily="2" charset="0"/>
              </a:rPr>
              <a:t>complexityinvariant</a:t>
            </a:r>
            <a:endParaRPr lang="en-US" sz="1200" dirty="0">
              <a:solidFill>
                <a:schemeClr val="tx1"/>
              </a:solidFill>
              <a:latin typeface="Times" pitchFamily="2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distance measure for time series. SDM (2011 </a:t>
            </a:r>
          </a:p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  <a:cs typeface="Arial"/>
              </a:rPr>
              <a:t>[3] </a:t>
            </a:r>
            <a:r>
              <a:rPr lang="en-US" sz="1200" dirty="0" err="1">
                <a:solidFill>
                  <a:schemeClr val="tx1"/>
                </a:solidFill>
                <a:latin typeface="Times" pitchFamily="2" charset="0"/>
              </a:rPr>
              <a:t>Thanawin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 R and Eamonn K. 2013. Fast </a:t>
            </a:r>
            <a:r>
              <a:rPr lang="en-US" sz="1200" dirty="0" err="1">
                <a:solidFill>
                  <a:schemeClr val="tx1"/>
                </a:solidFill>
                <a:latin typeface="Times" pitchFamily="2" charset="0"/>
              </a:rPr>
              <a:t>shapelets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: A scalable algorithm for discovering time series </a:t>
            </a:r>
            <a:r>
              <a:rPr lang="en-US" sz="1200" dirty="0" err="1">
                <a:solidFill>
                  <a:schemeClr val="tx1"/>
                </a:solidFill>
                <a:latin typeface="Times" pitchFamily="2" charset="0"/>
              </a:rPr>
              <a:t>shapelets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. ICDM (2013) </a:t>
            </a:r>
          </a:p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  <a:cs typeface="Arial"/>
              </a:rPr>
              <a:t>[4] </a:t>
            </a:r>
            <a:r>
              <a:rPr lang="en-US" sz="1200" dirty="0" err="1">
                <a:solidFill>
                  <a:schemeClr val="tx1"/>
                </a:solidFill>
                <a:latin typeface="Times" pitchFamily="2" charset="0"/>
              </a:rPr>
              <a:t>Houtao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 D, George R, Eugene T, and </a:t>
            </a:r>
            <a:r>
              <a:rPr lang="en-US" sz="1200" dirty="0" err="1">
                <a:solidFill>
                  <a:schemeClr val="tx1"/>
                </a:solidFill>
                <a:latin typeface="Times" pitchFamily="2" charset="0"/>
              </a:rPr>
              <a:t>Martyanov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 V 2013. A time series forest for classification and feature extraction. Information Sciences 239 (2013)</a:t>
            </a:r>
          </a:p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  <a:cs typeface="Arial"/>
              </a:rPr>
              <a:t>[5] 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Alex G, Abdelrahman M, and Geoffrey E H. [n.d.]. Speech recognition with deep recurrent neural networks. International Conference on Acoustics, Speech, and Signal Processing (ICASSP) </a:t>
            </a:r>
          </a:p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  <a:cs typeface="Arial"/>
              </a:rPr>
              <a:t>[6] 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Alex G, Abdelrahman M, and Geoffrey E H. [n.d.]. Speech recognition with deep recurrent neural networks. (ICASSP) </a:t>
            </a:r>
          </a:p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  <a:cs typeface="Arial"/>
              </a:rPr>
              <a:t>[7] 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Yong D, Wei W, and Liang W. 2015. Hierarchical recurrent neural network for skeleton based action recognition. In Proceedings of the IEEE conference</a:t>
            </a:r>
          </a:p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on computer vision and pattern recognition </a:t>
            </a:r>
          </a:p>
          <a:p>
            <a:r>
              <a:rPr lang="en-US" sz="1200" dirty="0">
                <a:solidFill>
                  <a:schemeClr val="tx1"/>
                </a:solidFill>
                <a:latin typeface="Times" pitchFamily="2" charset="0"/>
                <a:cs typeface="Arial"/>
              </a:rPr>
              <a:t>[8]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" pitchFamily="2" charset="0"/>
              </a:rPr>
              <a:t>Zibin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 Z </a:t>
            </a:r>
            <a:r>
              <a:rPr lang="en-US" sz="1200" dirty="0" err="1">
                <a:solidFill>
                  <a:schemeClr val="tx1"/>
                </a:solidFill>
                <a:latin typeface="Times" pitchFamily="2" charset="0"/>
              </a:rPr>
              <a:t>Yatao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 Y, </a:t>
            </a:r>
            <a:r>
              <a:rPr lang="en-US" sz="1200" dirty="0" err="1">
                <a:solidFill>
                  <a:schemeClr val="tx1"/>
                </a:solidFill>
                <a:latin typeface="Times" pitchFamily="2" charset="0"/>
              </a:rPr>
              <a:t>Xiangdong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 N, Hong-Ning D, and </a:t>
            </a:r>
            <a:r>
              <a:rPr lang="en-US" sz="1200" dirty="0" err="1">
                <a:solidFill>
                  <a:schemeClr val="tx1"/>
                </a:solidFill>
                <a:latin typeface="Times" pitchFamily="2" charset="0"/>
              </a:rPr>
              <a:t>Yuren</a:t>
            </a:r>
            <a:r>
              <a:rPr lang="en-US" sz="1200" dirty="0">
                <a:solidFill>
                  <a:schemeClr val="tx1"/>
                </a:solidFill>
                <a:latin typeface="Times" pitchFamily="2" charset="0"/>
              </a:rPr>
              <a:t> Z 2017. Wide and deep convolutional neural networks for electricity-theft detection to secure smart grids. IEEE Transactions on Industrial Informatics 14, 4 (2017)</a:t>
            </a:r>
          </a:p>
        </p:txBody>
      </p:sp>
    </p:spTree>
    <p:extLst>
      <p:ext uri="{BB962C8B-B14F-4D97-AF65-F5344CB8AC3E}">
        <p14:creationId xmlns:p14="http://schemas.microsoft.com/office/powerpoint/2010/main" val="1727108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218445"/>
            <a:ext cx="9329736" cy="611054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Experiments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38BE5-20CC-6841-8672-8676A9316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98" y="1219200"/>
            <a:ext cx="6778403" cy="5003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91E903-721A-0C4D-8396-C246C9BD981C}"/>
              </a:ext>
            </a:extLst>
          </p:cNvPr>
          <p:cNvSpPr/>
          <p:nvPr/>
        </p:nvSpPr>
        <p:spPr>
          <a:xfrm>
            <a:off x="4191000" y="1370146"/>
            <a:ext cx="4151201" cy="76345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DAAC0-D8DE-EA43-8ACC-8D02EB2CC819}"/>
                  </a:ext>
                </a:extLst>
              </p:cNvPr>
              <p:cNvSpPr/>
              <p:nvPr/>
            </p:nvSpPr>
            <p:spPr>
              <a:xfrm>
                <a:off x="1143000" y="1981200"/>
                <a:ext cx="7696200" cy="22098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altLang="zh-CN" sz="2000" b="1" dirty="0">
                  <a:solidFill>
                    <a:schemeClr val="tx1"/>
                  </a:solidFill>
                  <a:latin typeface="Times" pitchFamily="2" charset="0"/>
                  <a:cs typeface="Arial"/>
                </a:endParaRPr>
              </a:p>
              <a:p>
                <a:pPr algn="just"/>
                <a:r>
                  <a:rPr lang="zh-CN" altLang="en-US" sz="2000" b="1" dirty="0">
                    <a:solidFill>
                      <a:schemeClr val="tx1"/>
                    </a:solidFill>
                    <a:latin typeface="Times" pitchFamily="2" charset="0"/>
                    <a:cs typeface="Arial"/>
                  </a:rPr>
                  <a:t>   </a:t>
                </a:r>
                <a:endParaRPr lang="en-US" altLang="zh-CN" sz="2000" b="1" dirty="0">
                  <a:solidFill>
                    <a:schemeClr val="tx1"/>
                  </a:solidFill>
                  <a:latin typeface="Times" pitchFamily="2" charset="0"/>
                  <a:cs typeface="Arial"/>
                </a:endParaRPr>
              </a:p>
              <a:p>
                <a:pPr algn="just"/>
                <a:r>
                  <a:rPr lang="zh-CN" altLang="en-US" sz="2000" b="1" dirty="0">
                    <a:solidFill>
                      <a:schemeClr val="tx1"/>
                    </a:solidFill>
                    <a:latin typeface="Times" pitchFamily="2" charset="0"/>
                    <a:cs typeface="Arial"/>
                  </a:rPr>
                  <a:t>    </a:t>
                </a:r>
                <a:endParaRPr lang="en-US" altLang="zh-CN" sz="2000" b="1" dirty="0">
                  <a:solidFill>
                    <a:schemeClr val="tx1"/>
                  </a:solidFill>
                  <a:latin typeface="Times" pitchFamily="2" charset="0"/>
                  <a:cs typeface="Arial"/>
                </a:endParaRPr>
              </a:p>
              <a:p>
                <a:pPr algn="just"/>
                <a:r>
                  <a:rPr lang="zh-CN" altLang="en-US" sz="2000" b="1" dirty="0">
                    <a:solidFill>
                      <a:schemeClr val="tx1"/>
                    </a:solidFill>
                    <a:latin typeface="Times" pitchFamily="2" charset="0"/>
                    <a:cs typeface="Arial"/>
                  </a:rPr>
                  <a:t>   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Times" pitchFamily="2" charset="0"/>
                    <a:cs typeface="Arial"/>
                  </a:rPr>
                  <a:t>F0.5</a:t>
                </a:r>
                <a:r>
                  <a:rPr lang="en-US" sz="2000" b="1" dirty="0">
                    <a:solidFill>
                      <a:schemeClr val="tx1"/>
                    </a:solidFill>
                    <a:latin typeface="Times" pitchFamily="2" charset="0"/>
                    <a:cs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=(1+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)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𝑝𝑟𝑒𝑐𝑖𝑠𝑖𝑜𝑛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  ×  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𝑟𝑒𝑐𝑎𝑙𝑙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 × 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𝑝𝑟𝑒𝑐𝑖𝑠𝑖𝑜𝑛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 +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𝑟𝑒𝑐𝑎𝑙𝑙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" pitchFamily="2" charset="0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         precision is more important than recall to real application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000" b="1" dirty="0">
                  <a:solidFill>
                    <a:schemeClr val="tx1"/>
                  </a:solidFill>
                  <a:latin typeface="Times" pitchFamily="2" charset="0"/>
                  <a:cs typeface="Arial"/>
                </a:endParaRPr>
              </a:p>
              <a:p>
                <a:pPr algn="just"/>
                <a:r>
                  <a:rPr lang="zh-CN" altLang="en-US" sz="2000" b="1" dirty="0">
                    <a:solidFill>
                      <a:schemeClr val="tx1"/>
                    </a:solidFill>
                    <a:latin typeface="Times" pitchFamily="2" charset="0"/>
                    <a:cs typeface="Arial"/>
                  </a:rPr>
                  <a:t>    </a:t>
                </a:r>
                <a:r>
                  <a:rPr lang="en-US" sz="2000" b="1" dirty="0">
                    <a:solidFill>
                      <a:srgbClr val="C00000"/>
                    </a:solidFill>
                    <a:latin typeface="Times" pitchFamily="2" charset="0"/>
                    <a:cs typeface="Arial"/>
                  </a:rPr>
                  <a:t>Variation</a:t>
                </a:r>
                <a:r>
                  <a:rPr lang="en-US" sz="2000" b="1" dirty="0">
                    <a:solidFill>
                      <a:schemeClr val="tx1"/>
                    </a:solidFill>
                    <a:latin typeface="Times" pitchFamily="2" charset="0"/>
                    <a:cs typeface="Arial"/>
                  </a:rPr>
                  <a:t>: </a:t>
                </a:r>
                <a:r>
                  <a:rPr lang="en-US" sz="2000" dirty="0">
                    <a:solidFill>
                      <a:schemeClr val="tx1"/>
                    </a:solidFill>
                    <a:latin typeface="Times" pitchFamily="2" charset="0"/>
                  </a:rPr>
                  <a:t>the stability of the model also needs to be considered</a:t>
                </a:r>
              </a:p>
              <a:p>
                <a:pPr algn="just"/>
                <a:endParaRPr lang="en-US" sz="2000" dirty="0">
                  <a:latin typeface="Times" pitchFamily="2" charset="0"/>
                </a:endParaRPr>
              </a:p>
              <a:p>
                <a:pPr algn="just"/>
                <a:endParaRPr lang="en-US" sz="2000" b="1" dirty="0">
                  <a:solidFill>
                    <a:srgbClr val="FFFF00"/>
                  </a:solidFill>
                  <a:latin typeface="Times" pitchFamily="2" charset="0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sz="1000" dirty="0">
                  <a:solidFill>
                    <a:schemeClr val="bg1"/>
                  </a:solidFill>
                  <a:latin typeface="Times" pitchFamily="2" charset="0"/>
                  <a:cs typeface="Arial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DAAC0-D8DE-EA43-8ACC-8D02EB2CC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81200"/>
                <a:ext cx="7696200" cy="2209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  <a:prstDash val="sys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4502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218445"/>
            <a:ext cx="9329736" cy="611054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Experiments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38BE5-20CC-6841-8672-8676A9316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98" y="1219200"/>
            <a:ext cx="6778403" cy="500380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7DAFDED9-D4BB-3E4D-BC61-B66DAB3AD69F}"/>
              </a:ext>
            </a:extLst>
          </p:cNvPr>
          <p:cNvSpPr/>
          <p:nvPr/>
        </p:nvSpPr>
        <p:spPr>
          <a:xfrm>
            <a:off x="3124200" y="5638800"/>
            <a:ext cx="5218001" cy="381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227368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218445"/>
            <a:ext cx="9329736" cy="611054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Effectiveness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Validation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C95E68-9D29-AC49-9B5C-631A767E9B64}"/>
              </a:ext>
            </a:extLst>
          </p:cNvPr>
          <p:cNvSpPr/>
          <p:nvPr/>
        </p:nvSpPr>
        <p:spPr>
          <a:xfrm>
            <a:off x="288131" y="990600"/>
            <a:ext cx="9617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Several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  <a:latin typeface="Times" pitchFamily="2" charset="0"/>
                <a:cs typeface="Arial" panose="020B0604020202020204" pitchFamily="34" charset="0"/>
              </a:rPr>
              <a:t>ablation</a:t>
            </a:r>
            <a:r>
              <a:rPr kumimoji="1" lang="zh-CN" altLang="en-US" sz="2400" dirty="0">
                <a:solidFill>
                  <a:srgbClr val="C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  <a:latin typeface="Times" pitchFamily="2" charset="0"/>
                <a:cs typeface="Arial" panose="020B0604020202020204" pitchFamily="34" charset="0"/>
              </a:rPr>
              <a:t>studies</a:t>
            </a:r>
            <a:r>
              <a:rPr kumimoji="1" lang="zh-CN" altLang="en-US" sz="2400" dirty="0">
                <a:solidFill>
                  <a:srgbClr val="C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are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conducted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to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validate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the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model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effectiveness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endParaRPr lang="zh-CN" altLang="en-US" sz="2400" dirty="0">
              <a:latin typeface="Times" pitchFamily="2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BEFFBC-4584-8847-87D0-E46DA73D784F}"/>
              </a:ext>
            </a:extLst>
          </p:cNvPr>
          <p:cNvSpPr/>
          <p:nvPr/>
        </p:nvSpPr>
        <p:spPr>
          <a:xfrm>
            <a:off x="2860266" y="1676400"/>
            <a:ext cx="4473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</a:rPr>
              <a:t>Effect of multi-source information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39F67D6-EEFD-874E-BCB3-7E4EEE6882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057400"/>
            <a:ext cx="6324600" cy="206186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7253526-28C1-234F-9C9C-C3C14AEC5117}"/>
              </a:ext>
            </a:extLst>
          </p:cNvPr>
          <p:cNvSpPr/>
          <p:nvPr/>
        </p:nvSpPr>
        <p:spPr>
          <a:xfrm>
            <a:off x="2557234" y="4338935"/>
            <a:ext cx="507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</a:rPr>
              <a:t>Effect of fusion and attention operators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BA6F5A6-F17F-7F47-81C1-1E659B1AB5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"/>
          <a:stretch/>
        </p:blipFill>
        <p:spPr>
          <a:xfrm>
            <a:off x="1860087" y="4724399"/>
            <a:ext cx="6307949" cy="20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5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latin typeface="Times" pitchFamily="2" charset="0"/>
                <a:ea typeface="黑体"/>
                <a:cs typeface="黑体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8" y="981075"/>
            <a:ext cx="9097922" cy="5145089"/>
          </a:xfrm>
        </p:spPr>
        <p:txBody>
          <a:bodyPr/>
          <a:lstStyle/>
          <a:p>
            <a:endParaRPr lang="en-US" altLang="zh-CN" sz="1500" dirty="0">
              <a:latin typeface="Times" pitchFamily="2" charset="0"/>
              <a:ea typeface="黑体"/>
              <a:cs typeface="Arial"/>
            </a:endParaRPr>
          </a:p>
          <a:p>
            <a:r>
              <a:rPr kumimoji="1" lang="en-US" altLang="zh-CN" sz="2800" b="1" i="1" dirty="0">
                <a:solidFill>
                  <a:srgbClr val="C00000"/>
                </a:solidFill>
                <a:latin typeface="Times" pitchFamily="2" charset="0"/>
                <a:cs typeface="Arial" panose="020B0604020202020204" pitchFamily="34" charset="0"/>
              </a:rPr>
              <a:t>Electricity</a:t>
            </a:r>
            <a:r>
              <a:rPr kumimoji="1" lang="zh-CN" altLang="en-US" sz="2800" b="1" i="1" dirty="0">
                <a:solidFill>
                  <a:srgbClr val="C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800" b="1" i="1" dirty="0">
                <a:solidFill>
                  <a:srgbClr val="C00000"/>
                </a:solidFill>
                <a:latin typeface="Times" pitchFamily="2" charset="0"/>
                <a:cs typeface="Arial" panose="020B0604020202020204" pitchFamily="34" charset="0"/>
              </a:rPr>
              <a:t>theft</a:t>
            </a:r>
            <a:r>
              <a:rPr kumimoji="1" lang="zh-CN" altLang="en-US" sz="2800" b="1" i="1" dirty="0">
                <a:solidFill>
                  <a:srgbClr val="C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Times" pitchFamily="2" charset="0"/>
                <a:ea typeface="黑体"/>
                <a:cs typeface="Arial"/>
              </a:rPr>
              <a:t>is</a:t>
            </a:r>
            <a:r>
              <a:rPr lang="zh-CN" altLang="en-US" sz="28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800" dirty="0">
                <a:latin typeface="Times" pitchFamily="2" charset="0"/>
                <a:ea typeface="黑体"/>
                <a:cs typeface="Arial"/>
              </a:rPr>
              <a:t>a</a:t>
            </a:r>
            <a:r>
              <a:rPr lang="zh-CN" altLang="en-US" sz="28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800" dirty="0">
                <a:latin typeface="Times" pitchFamily="2" charset="0"/>
                <a:ea typeface="黑体"/>
                <a:cs typeface="Arial"/>
              </a:rPr>
              <a:t>common</a:t>
            </a:r>
            <a:r>
              <a:rPr lang="zh-CN" altLang="en-US" sz="28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800" dirty="0">
                <a:latin typeface="Times" pitchFamily="2" charset="0"/>
                <a:ea typeface="黑体"/>
                <a:cs typeface="Arial"/>
              </a:rPr>
              <a:t>illegal</a:t>
            </a:r>
            <a:r>
              <a:rPr lang="zh-CN" altLang="en-US" sz="28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800" dirty="0">
                <a:latin typeface="Times" pitchFamily="2" charset="0"/>
                <a:ea typeface="黑体"/>
                <a:cs typeface="Arial"/>
              </a:rPr>
              <a:t>behavior in developing countries.</a:t>
            </a:r>
          </a:p>
          <a:p>
            <a:pPr lvl="1"/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In 2012, GDP in India was reported to </a:t>
            </a:r>
            <a:r>
              <a:rPr lang="en-US" altLang="zh-CN" sz="2400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drop</a:t>
            </a:r>
            <a:r>
              <a:rPr lang="zh-CN" altLang="en-US" sz="2400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1.5%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as a result of electricity theft</a:t>
            </a:r>
            <a:r>
              <a:rPr lang="en-US" altLang="zh-CN" sz="2400" baseline="30000" dirty="0">
                <a:latin typeface="Times" pitchFamily="2" charset="0"/>
                <a:ea typeface="黑体"/>
                <a:cs typeface="Arial"/>
              </a:rPr>
              <a:t>[1]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;</a:t>
            </a:r>
          </a:p>
          <a:p>
            <a:pPr lvl="1"/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Uttar Pradesh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lost </a:t>
            </a:r>
            <a:r>
              <a:rPr lang="en-US" altLang="zh-CN" sz="2400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36%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 of its total electric power caused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by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electricity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theft.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endParaRPr lang="en-US" altLang="zh-CN" sz="2400" dirty="0">
              <a:latin typeface="Times" pitchFamily="2" charset="0"/>
              <a:ea typeface="黑体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9E32A5-DAF7-9442-8E38-C03FD499CCA5}"/>
              </a:ext>
            </a:extLst>
          </p:cNvPr>
          <p:cNvSpPr/>
          <p:nvPr/>
        </p:nvSpPr>
        <p:spPr>
          <a:xfrm>
            <a:off x="-1272" y="6248400"/>
            <a:ext cx="9907272" cy="627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[1]</a:t>
            </a:r>
            <a:r>
              <a:rPr lang="zh-CN" altLang="en-US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PR Newswire. 2017. 96 Billion Is Lost Every Year To Electricity Theft: Utilities</a:t>
            </a:r>
            <a:r>
              <a:rPr lang="zh-CN" altLang="en-US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increasingly investing in solutions to combat theft and non-technical</a:t>
            </a:r>
            <a:r>
              <a:rPr lang="zh-CN" altLang="en-US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losses.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FB0C7C-530F-1C49-90DD-AE6377D44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906885"/>
            <a:ext cx="2880000" cy="21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CCBB83-7FBC-A048-B163-E3A3D79D0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028" y="3900427"/>
            <a:ext cx="3248120" cy="216000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EF895F8E-50B3-E043-80E9-436DD023EAF4}"/>
              </a:ext>
            </a:extLst>
          </p:cNvPr>
          <p:cNvSpPr/>
          <p:nvPr/>
        </p:nvSpPr>
        <p:spPr>
          <a:xfrm>
            <a:off x="1661339" y="2862664"/>
            <a:ext cx="6477000" cy="124978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Times" pitchFamily="2" charset="0"/>
              </a:rPr>
              <a:t>How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does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the power suppliers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detect</a:t>
            </a:r>
            <a:r>
              <a:rPr lang="zh-CN" altLang="en-US" sz="2400" dirty="0">
                <a:latin typeface="Times" pitchFamily="2" charset="0"/>
              </a:rPr>
              <a:t> </a:t>
            </a:r>
            <a:endParaRPr lang="en-US" altLang="zh-CN" sz="2400" dirty="0">
              <a:latin typeface="Times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Times" pitchFamily="2" charset="0"/>
              </a:rPr>
              <a:t>electricity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theft?</a:t>
            </a:r>
            <a:endParaRPr lang="en-US" sz="24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82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2" y="228600"/>
            <a:ext cx="9329736" cy="611054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Real World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9F51A5-271C-D34D-85AE-74B6F66C8F32}"/>
              </a:ext>
            </a:extLst>
          </p:cNvPr>
          <p:cNvSpPr/>
          <p:nvPr/>
        </p:nvSpPr>
        <p:spPr>
          <a:xfrm>
            <a:off x="288132" y="990600"/>
            <a:ext cx="9389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Our work has been applied by State Grid of China to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successfully catch electricity thieves in Hangzhou with a precision of 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</a:rPr>
              <a:t>15%</a:t>
            </a:r>
            <a:r>
              <a:rPr kumimoji="1" lang="en-US" altLang="zh-CN" sz="2400" b="1" dirty="0">
                <a:solidFill>
                  <a:srgbClr val="FF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endParaRPr lang="zh-CN" altLang="en-US" sz="2400" dirty="0">
              <a:latin typeface="Time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E00A74-EDAA-4D40-A643-8721CF938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66" y="2059484"/>
            <a:ext cx="8229600" cy="4695416"/>
          </a:xfrm>
          <a:prstGeom prst="rect">
            <a:avLst/>
          </a:prstGeom>
        </p:spPr>
      </p:pic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9EAF47B3-C34E-744F-B150-FC053A29E84A}"/>
              </a:ext>
            </a:extLst>
          </p:cNvPr>
          <p:cNvCxnSpPr>
            <a:cxnSpLocks/>
          </p:cNvCxnSpPr>
          <p:nvPr/>
        </p:nvCxnSpPr>
        <p:spPr>
          <a:xfrm>
            <a:off x="7239000" y="2165866"/>
            <a:ext cx="228600" cy="247114"/>
          </a:xfrm>
          <a:prstGeom prst="straightConnector1">
            <a:avLst/>
          </a:prstGeom>
          <a:ln w="44450" cmpd="sng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04AB10-DDCC-314A-9AB2-DC5976EEB558}"/>
              </a:ext>
            </a:extLst>
          </p:cNvPr>
          <p:cNvSpPr/>
          <p:nvPr/>
        </p:nvSpPr>
        <p:spPr>
          <a:xfrm>
            <a:off x="4724400" y="191666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when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the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thief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was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caught</a:t>
            </a:r>
            <a:endParaRPr lang="zh-CN" altLang="en-US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745E7B08-5153-4543-8991-91A519EE95DE}"/>
                  </a:ext>
                </a:extLst>
              </p:cNvPr>
              <p:cNvSpPr/>
              <p:nvPr/>
            </p:nvSpPr>
            <p:spPr>
              <a:xfrm>
                <a:off x="2133601" y="3581399"/>
                <a:ext cx="5105399" cy="2017953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rgbClr val="C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 </a:t>
                </a:r>
                <a:r>
                  <a:rPr kumimoji="1" lang="en-US" altLang="zh-CN" sz="2000" dirty="0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e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: electricity consumption of user</a:t>
                </a:r>
              </a:p>
              <a:p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 </a:t>
                </a:r>
                <a:r>
                  <a:rPr kumimoji="1" lang="en-US" altLang="zh-CN" sz="2000" dirty="0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l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: non-technical loss</a:t>
                </a:r>
              </a:p>
              <a:p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 </a:t>
                </a:r>
                <a:r>
                  <a:rPr kumimoji="1" lang="en-US" altLang="zh-CN" sz="2000" dirty="0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c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: climate(temperature)</a:t>
                </a:r>
              </a:p>
              <a:p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𝑒𝑐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: the attention</a:t>
                </a:r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scores</a:t>
                </a:r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of </a:t>
                </a:r>
                <a:r>
                  <a:rPr kumimoji="1" lang="en-US" altLang="zh-CN" sz="2000" dirty="0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e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and </a:t>
                </a:r>
                <a:r>
                  <a:rPr kumimoji="1" lang="en-US" altLang="zh-CN" sz="2000" dirty="0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c</a:t>
                </a:r>
                <a:r>
                  <a:rPr kumimoji="1" lang="zh-CN" altLang="en-US" sz="2000" dirty="0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Times" pitchFamily="2" charset="0"/>
                    <a:cs typeface="Arial" panose="020B0604020202020204" pitchFamily="34" charset="0"/>
                  </a:rPr>
                  <a:t>(level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Times" pitchFamily="2" charset="0"/>
                    <a:cs typeface="Arial" panose="020B0604020202020204" pitchFamily="34" charset="0"/>
                  </a:rPr>
                  <a:t>1)</a:t>
                </a:r>
              </a:p>
              <a:p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kumimoji="1"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: the attention</a:t>
                </a:r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scores</a:t>
                </a:r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of </a:t>
                </a:r>
                <a:r>
                  <a:rPr kumimoji="1" lang="en-US" altLang="zh-CN" sz="2000" dirty="0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e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and </a:t>
                </a:r>
                <a:r>
                  <a:rPr kumimoji="1" lang="en-US" altLang="zh-CN" sz="2000" dirty="0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l</a:t>
                </a:r>
                <a:r>
                  <a:rPr kumimoji="1" lang="zh-CN" altLang="en-US" sz="2000" dirty="0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Times" pitchFamily="2" charset="0"/>
                    <a:cs typeface="Arial" panose="020B0604020202020204" pitchFamily="34" charset="0"/>
                  </a:rPr>
                  <a:t>(level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Times" pitchFamily="2" charset="0"/>
                    <a:cs typeface="Arial" panose="020B0604020202020204" pitchFamily="34" charset="0"/>
                  </a:rPr>
                  <a:t>1)</a:t>
                </a:r>
              </a:p>
              <a:p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kumimoji="1"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𝑙𝑐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: the attention</a:t>
                </a:r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scores</a:t>
                </a:r>
                <a:r>
                  <a:rPr kumimoji="1" lang="zh-CN" altLang="en-US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of </a:t>
                </a:r>
                <a:r>
                  <a:rPr kumimoji="1" lang="en-US" altLang="zh-CN" sz="2000" dirty="0" err="1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ec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latin typeface="Times" pitchFamily="2" charset="0"/>
                    <a:cs typeface="Arial" panose="020B0604020202020204" pitchFamily="34" charset="0"/>
                  </a:rPr>
                  <a:t> and </a:t>
                </a:r>
                <a:r>
                  <a:rPr kumimoji="1" lang="en-US" altLang="zh-CN" sz="2000" dirty="0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el</a:t>
                </a:r>
                <a:r>
                  <a:rPr kumimoji="1" lang="zh-CN" altLang="en-US" sz="2000" dirty="0">
                    <a:solidFill>
                      <a:srgbClr val="C00000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Times" pitchFamily="2" charset="0"/>
                    <a:cs typeface="Arial" panose="020B0604020202020204" pitchFamily="34" charset="0"/>
                  </a:rPr>
                  <a:t>(level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Times" pitchFamily="2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Times" pitchFamily="2" charset="0"/>
                    <a:cs typeface="Arial" panose="020B0604020202020204" pitchFamily="34" charset="0"/>
                  </a:rPr>
                  <a:t>2)</a:t>
                </a:r>
              </a:p>
              <a:p>
                <a:endParaRPr kumimoji="1" lang="en-US" altLang="zh-CN" sz="20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0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0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0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0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0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  <a:p>
                <a:endParaRPr kumimoji="1" lang="en-US" altLang="zh-CN" sz="2000" dirty="0">
                  <a:solidFill>
                    <a:srgbClr val="000000"/>
                  </a:solidFill>
                  <a:latin typeface="Times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745E7B08-5153-4543-8991-91A519EE9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3581399"/>
                <a:ext cx="5105399" cy="2017953"/>
              </a:xfrm>
              <a:prstGeom prst="rect">
                <a:avLst/>
              </a:prstGeom>
              <a:blipFill>
                <a:blip r:embed="rId4"/>
                <a:stretch>
                  <a:fillRect t="-617" b="-617"/>
                </a:stretch>
              </a:blipFill>
              <a:ln w="28575" cmpd="sng">
                <a:solidFill>
                  <a:srgbClr val="C00000"/>
                </a:solidFill>
                <a:prstDash val="sys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35ADD0E7-BEFF-224E-9340-FF90E1CC0048}"/>
              </a:ext>
            </a:extLst>
          </p:cNvPr>
          <p:cNvCxnSpPr>
            <a:cxnSpLocks/>
          </p:cNvCxnSpPr>
          <p:nvPr/>
        </p:nvCxnSpPr>
        <p:spPr>
          <a:xfrm flipV="1">
            <a:off x="1333500" y="4380153"/>
            <a:ext cx="800101" cy="1128508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10">
            <a:extLst>
              <a:ext uri="{FF2B5EF4-FFF2-40B4-BE49-F238E27FC236}">
                <a16:creationId xmlns:a16="http://schemas.microsoft.com/office/drawing/2014/main" id="{C56E562F-0C2D-2648-868B-9643503D498C}"/>
              </a:ext>
            </a:extLst>
          </p:cNvPr>
          <p:cNvSpPr/>
          <p:nvPr/>
        </p:nvSpPr>
        <p:spPr>
          <a:xfrm>
            <a:off x="1143001" y="5508660"/>
            <a:ext cx="304800" cy="1219201"/>
          </a:xfrm>
          <a:prstGeom prst="rect">
            <a:avLst/>
          </a:prstGeom>
          <a:noFill/>
          <a:ln w="53975" cmpd="sng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97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2" y="228600"/>
            <a:ext cx="9329736" cy="611054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Real World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9F51A5-271C-D34D-85AE-74B6F66C8F32}"/>
              </a:ext>
            </a:extLst>
          </p:cNvPr>
          <p:cNvSpPr/>
          <p:nvPr/>
        </p:nvSpPr>
        <p:spPr>
          <a:xfrm>
            <a:off x="288132" y="990600"/>
            <a:ext cx="9389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Our work has been applied by State Grid of China to</a:t>
            </a:r>
            <a:r>
              <a:rPr kumimoji="1" lang="zh-CN" altLang="en-US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successfully catch electricity thieves in Hangzhou with a precision of 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</a:rPr>
              <a:t>15%</a:t>
            </a:r>
            <a:r>
              <a:rPr kumimoji="1" lang="en-US" altLang="zh-CN" sz="2400" b="1" dirty="0">
                <a:solidFill>
                  <a:srgbClr val="FF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endParaRPr lang="zh-CN" altLang="en-US" sz="2400" dirty="0">
              <a:latin typeface="Time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E00A74-EDAA-4D40-A643-8721CF938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66" y="2059484"/>
            <a:ext cx="8229600" cy="4695416"/>
          </a:xfrm>
          <a:prstGeom prst="rect">
            <a:avLst/>
          </a:prstGeom>
        </p:spPr>
      </p:pic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9EAF47B3-C34E-744F-B150-FC053A29E84A}"/>
              </a:ext>
            </a:extLst>
          </p:cNvPr>
          <p:cNvCxnSpPr>
            <a:cxnSpLocks/>
          </p:cNvCxnSpPr>
          <p:nvPr/>
        </p:nvCxnSpPr>
        <p:spPr>
          <a:xfrm>
            <a:off x="7239000" y="2165866"/>
            <a:ext cx="228600" cy="247114"/>
          </a:xfrm>
          <a:prstGeom prst="straightConnector1">
            <a:avLst/>
          </a:prstGeom>
          <a:ln w="44450" cmpd="sng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04AB10-DDCC-314A-9AB2-DC5976EEB558}"/>
              </a:ext>
            </a:extLst>
          </p:cNvPr>
          <p:cNvSpPr/>
          <p:nvPr/>
        </p:nvSpPr>
        <p:spPr>
          <a:xfrm>
            <a:off x="4724400" y="191666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when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the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thief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was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caught</a:t>
            </a:r>
            <a:endParaRPr lang="zh-CN" altLang="en-US" dirty="0">
              <a:latin typeface="Times" pitchFamily="2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47F56C87-3899-AF41-B28C-97C75350D152}"/>
              </a:ext>
            </a:extLst>
          </p:cNvPr>
          <p:cNvSpPr/>
          <p:nvPr/>
        </p:nvSpPr>
        <p:spPr>
          <a:xfrm>
            <a:off x="2590800" y="2293374"/>
            <a:ext cx="1143000" cy="4259826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1E1037-04DE-C442-BA36-895A2C701878}"/>
              </a:ext>
            </a:extLst>
          </p:cNvPr>
          <p:cNvSpPr/>
          <p:nvPr/>
        </p:nvSpPr>
        <p:spPr>
          <a:xfrm>
            <a:off x="4572000" y="2295832"/>
            <a:ext cx="1037034" cy="4259826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E3BA748-AFAF-2642-9773-CA50DE03BA74}"/>
              </a:ext>
            </a:extLst>
          </p:cNvPr>
          <p:cNvSpPr/>
          <p:nvPr/>
        </p:nvSpPr>
        <p:spPr>
          <a:xfrm>
            <a:off x="6781799" y="2277279"/>
            <a:ext cx="611991" cy="4259826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117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F28EE1-742D-974A-921B-B1EEDE81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" pitchFamily="2" charset="0"/>
              </a:rPr>
              <a:t>Conclusions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913E4B-E7EF-4949-BD92-72E22482F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000" dirty="0">
                <a:latin typeface="Times" pitchFamily="2" charset="0"/>
              </a:rPr>
              <a:t>Analyze </a:t>
            </a:r>
            <a:r>
              <a:rPr kumimoji="1" lang="en-US" altLang="zh-CN" sz="2000" dirty="0">
                <a:solidFill>
                  <a:srgbClr val="C00000"/>
                </a:solidFill>
                <a:latin typeface="Times" pitchFamily="2" charset="0"/>
              </a:rPr>
              <a:t>electricity-theft behaviors </a:t>
            </a:r>
            <a:r>
              <a:rPr kumimoji="1" lang="en-US" altLang="zh-CN" sz="2000" dirty="0">
                <a:latin typeface="Times" pitchFamily="2" charset="0"/>
              </a:rPr>
              <a:t>from </a:t>
            </a:r>
            <a:r>
              <a:rPr kumimoji="1" lang="en-US" altLang="zh-CN" sz="2000" dirty="0">
                <a:solidFill>
                  <a:srgbClr val="C00000"/>
                </a:solidFill>
                <a:latin typeface="Times" pitchFamily="2" charset="0"/>
              </a:rPr>
              <a:t>three distinct levels </a:t>
            </a:r>
            <a:r>
              <a:rPr kumimoji="1" lang="en-US" altLang="zh-CN" sz="2000" dirty="0">
                <a:latin typeface="Times" pitchFamily="2" charset="0"/>
              </a:rPr>
              <a:t>of information based on </a:t>
            </a:r>
            <a:r>
              <a:rPr kumimoji="1" lang="en-US" altLang="zh-CN" sz="2000" dirty="0">
                <a:solidFill>
                  <a:srgbClr val="C00000"/>
                </a:solidFill>
                <a:latin typeface="Times" pitchFamily="2" charset="0"/>
              </a:rPr>
              <a:t>multi-source data</a:t>
            </a:r>
            <a:r>
              <a:rPr kumimoji="1" lang="en-US" altLang="zh-CN" sz="2000" dirty="0">
                <a:latin typeface="Times" pitchFamily="2" charset="0"/>
              </a:rPr>
              <a:t>.</a:t>
            </a:r>
          </a:p>
          <a:p>
            <a:r>
              <a:rPr kumimoji="1" lang="en-US" altLang="zh-CN" sz="2000" dirty="0">
                <a:latin typeface="Times" pitchFamily="2" charset="0"/>
              </a:rPr>
              <a:t>Propose the </a:t>
            </a:r>
            <a:r>
              <a:rPr kumimoji="1" lang="en-US" altLang="zh-CN" sz="2000" dirty="0">
                <a:solidFill>
                  <a:srgbClr val="C00000"/>
                </a:solidFill>
                <a:latin typeface="Times" pitchFamily="2" charset="0"/>
              </a:rPr>
              <a:t>Hierarchical Electricity-theft Behavior Recognition (HEBR)</a:t>
            </a:r>
            <a:r>
              <a:rPr kumimoji="1" lang="en-US" altLang="zh-CN" sz="2000" dirty="0">
                <a:latin typeface="Times" pitchFamily="2" charset="0"/>
              </a:rPr>
              <a:t> model</a:t>
            </a:r>
            <a:r>
              <a:rPr kumimoji="1" lang="zh-CN" altLang="en-US" sz="2000" dirty="0">
                <a:latin typeface="Times" pitchFamily="2" charset="0"/>
              </a:rPr>
              <a:t> </a:t>
            </a:r>
            <a:r>
              <a:rPr kumimoji="1" lang="en-US" altLang="zh-CN" sz="2000" dirty="0">
                <a:latin typeface="Times" pitchFamily="2" charset="0"/>
              </a:rPr>
              <a:t>based on observational studies, which identifies electricity theft by fusing different levels of information, and validate its effectiveness using a real-world dataset.</a:t>
            </a:r>
          </a:p>
          <a:p>
            <a:r>
              <a:rPr kumimoji="1" lang="en-US" altLang="zh-CN" sz="2000" dirty="0">
                <a:latin typeface="Times" pitchFamily="2" charset="0"/>
              </a:rPr>
              <a:t>Apply HEBR to catch electricity thieves </a:t>
            </a:r>
            <a:r>
              <a:rPr kumimoji="1" lang="en-US" altLang="zh-CN" sz="2000" dirty="0">
                <a:solidFill>
                  <a:srgbClr val="C00000"/>
                </a:solidFill>
                <a:latin typeface="Times" pitchFamily="2" charset="0"/>
              </a:rPr>
              <a:t>on-site</a:t>
            </a:r>
            <a:r>
              <a:rPr kumimoji="1" lang="en-US" altLang="zh-CN" sz="2000" dirty="0">
                <a:latin typeface="Times" pitchFamily="2" charset="0"/>
              </a:rPr>
              <a:t> and achieve significant performance improvements.</a:t>
            </a:r>
          </a:p>
          <a:p>
            <a:pPr marL="0" indent="0">
              <a:buNone/>
            </a:pPr>
            <a:endParaRPr kumimoji="1" lang="en-US" altLang="zh-CN" sz="2400" dirty="0">
              <a:latin typeface="Times" pitchFamily="2" charset="0"/>
            </a:endParaRPr>
          </a:p>
          <a:p>
            <a:pPr marL="0" indent="0">
              <a:buNone/>
            </a:pPr>
            <a:r>
              <a:rPr kumimoji="1" lang="en-US" altLang="zh-CN" sz="2000" dirty="0">
                <a:latin typeface="Times" pitchFamily="2" charset="0"/>
              </a:rPr>
              <a:t>Thanks!</a:t>
            </a:r>
            <a:r>
              <a:rPr kumimoji="1" lang="zh-CN" altLang="en-US" sz="2000" dirty="0">
                <a:latin typeface="Times" pitchFamily="2" charset="0"/>
              </a:rPr>
              <a:t> </a:t>
            </a:r>
            <a:r>
              <a:rPr kumimoji="1" lang="en-US" altLang="zh-CN" sz="2000" dirty="0">
                <a:latin typeface="Times" pitchFamily="2" charset="0"/>
              </a:rPr>
              <a:t>Q&amp;A</a:t>
            </a:r>
          </a:p>
          <a:p>
            <a:pPr marL="0" indent="0">
              <a:buNone/>
            </a:pPr>
            <a:endParaRPr kumimoji="1" lang="en-US" altLang="zh-CN" sz="2000" dirty="0">
              <a:latin typeface="Times" pitchFamily="2" charset="0"/>
            </a:endParaRPr>
          </a:p>
          <a:p>
            <a:pPr marL="0" indent="0">
              <a:buNone/>
            </a:pPr>
            <a:endParaRPr kumimoji="1" lang="en-US" altLang="zh-CN" sz="2000" dirty="0">
              <a:latin typeface="Times" pitchFamily="2" charset="0"/>
            </a:endParaRPr>
          </a:p>
          <a:p>
            <a:pPr marL="0" indent="0">
              <a:buNone/>
            </a:pPr>
            <a:endParaRPr kumimoji="1" lang="en-US" altLang="zh-CN" sz="2000" dirty="0">
              <a:latin typeface="Times" pitchFamily="2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070C0"/>
                </a:solidFill>
                <a:latin typeface="Times" pitchFamily="2" charset="0"/>
              </a:rPr>
              <a:t>More</a:t>
            </a:r>
            <a:r>
              <a:rPr kumimoji="1" lang="zh-CN" altLang="en-US" sz="200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kumimoji="1" lang="en-US" altLang="zh-CN" sz="2000" b="1" dirty="0">
                <a:solidFill>
                  <a:srgbClr val="0070C0"/>
                </a:solidFill>
                <a:latin typeface="Times" pitchFamily="2" charset="0"/>
              </a:rPr>
              <a:t>relevant</a:t>
            </a:r>
            <a:r>
              <a:rPr kumimoji="1" lang="zh-CN" altLang="en-US" sz="200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kumimoji="1" lang="en-US" altLang="zh-CN" sz="2000" b="1" dirty="0">
                <a:solidFill>
                  <a:srgbClr val="0070C0"/>
                </a:solidFill>
                <a:latin typeface="Times" pitchFamily="2" charset="0"/>
              </a:rPr>
              <a:t>research</a:t>
            </a:r>
            <a:r>
              <a:rPr kumimoji="1" lang="zh-CN" altLang="en-US" sz="200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kumimoji="1" lang="en-US" altLang="zh-CN" sz="2000" b="1" dirty="0">
                <a:solidFill>
                  <a:srgbClr val="0070C0"/>
                </a:solidFill>
                <a:latin typeface="Times" pitchFamily="2" charset="0"/>
              </a:rPr>
              <a:t>of</a:t>
            </a:r>
            <a:r>
              <a:rPr kumimoji="1" lang="zh-CN" altLang="en-US" sz="200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kumimoji="1" lang="en-US" altLang="zh-CN" sz="2000" b="1" dirty="0">
                <a:solidFill>
                  <a:srgbClr val="0070C0"/>
                </a:solidFill>
                <a:latin typeface="Times" pitchFamily="2" charset="0"/>
              </a:rPr>
              <a:t>our</a:t>
            </a:r>
            <a:r>
              <a:rPr kumimoji="1" lang="zh-CN" altLang="en-US" sz="200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kumimoji="1" lang="en-US" altLang="zh-CN" sz="2000" b="1" dirty="0">
                <a:solidFill>
                  <a:srgbClr val="0070C0"/>
                </a:solidFill>
                <a:latin typeface="Times" pitchFamily="2" charset="0"/>
              </a:rPr>
              <a:t>group:</a:t>
            </a:r>
            <a:r>
              <a:rPr kumimoji="1" lang="zh-CN" altLang="en-US" sz="200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kumimoji="1" lang="en-US" altLang="zh-CN" sz="2000" b="1" dirty="0" err="1">
                <a:solidFill>
                  <a:srgbClr val="0070C0"/>
                </a:solidFill>
                <a:latin typeface="Times" pitchFamily="2" charset="0"/>
              </a:rPr>
              <a:t>yangy.org</a:t>
            </a:r>
            <a:endParaRPr kumimoji="1" lang="en-US" altLang="zh-CN" sz="2000" b="1" dirty="0">
              <a:solidFill>
                <a:srgbClr val="0070C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070C0"/>
                </a:solidFill>
                <a:latin typeface="Times" pitchFamily="2" charset="0"/>
              </a:rPr>
              <a:t>Contact:</a:t>
            </a:r>
            <a:r>
              <a:rPr kumimoji="1" lang="zh-CN" altLang="en-US" sz="2000" b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kumimoji="1" lang="en-US" altLang="zh-CN" sz="2000" b="1" dirty="0" err="1">
                <a:solidFill>
                  <a:srgbClr val="0070C0"/>
                </a:solidFill>
                <a:latin typeface="Times" pitchFamily="2" charset="0"/>
              </a:rPr>
              <a:t>yangya@zju.edu.cn</a:t>
            </a:r>
            <a:endParaRPr kumimoji="1" lang="zh-CN" altLang="en-US" sz="2000" b="1" dirty="0">
              <a:solidFill>
                <a:srgbClr val="0070C0"/>
              </a:solidFill>
              <a:latin typeface="Time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324F8-40A2-1340-A518-315610841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39" y="3661570"/>
            <a:ext cx="28956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9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latin typeface="Times" pitchFamily="2" charset="0"/>
                <a:ea typeface="黑体"/>
                <a:cs typeface="黑体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8" y="981075"/>
            <a:ext cx="5668922" cy="5145089"/>
          </a:xfrm>
        </p:spPr>
        <p:txBody>
          <a:bodyPr/>
          <a:lstStyle/>
          <a:p>
            <a:endParaRPr lang="en-US" altLang="zh-CN" sz="1500" dirty="0">
              <a:latin typeface="Times" pitchFamily="2" charset="0"/>
              <a:ea typeface="黑体"/>
              <a:cs typeface="Arial"/>
            </a:endParaRPr>
          </a:p>
          <a:p>
            <a:r>
              <a:rPr lang="en-US" altLang="zh-CN" sz="2800" b="1" dirty="0">
                <a:latin typeface="Times" pitchFamily="2" charset="0"/>
                <a:ea typeface="黑体"/>
                <a:cs typeface="Arial"/>
              </a:rPr>
              <a:t>Hardware-driven Methods</a:t>
            </a:r>
            <a:r>
              <a:rPr lang="en-US" altLang="zh-CN" sz="2800" baseline="30000" dirty="0">
                <a:latin typeface="Times" pitchFamily="2" charset="0"/>
                <a:ea typeface="黑体"/>
                <a:cs typeface="Arial"/>
              </a:rPr>
              <a:t>[2]</a:t>
            </a:r>
            <a:r>
              <a:rPr lang="en-US" altLang="zh-CN" sz="2800" dirty="0">
                <a:latin typeface="Times" pitchFamily="2" charset="0"/>
                <a:ea typeface="黑体"/>
                <a:cs typeface="Arial"/>
              </a:rPr>
              <a:t>:</a:t>
            </a:r>
            <a:r>
              <a:rPr lang="zh-CN" altLang="en-US" sz="2800" dirty="0">
                <a:latin typeface="Times" pitchFamily="2" charset="0"/>
                <a:ea typeface="黑体"/>
                <a:cs typeface="Arial"/>
              </a:rPr>
              <a:t> </a:t>
            </a:r>
            <a:endParaRPr lang="en-US" altLang="zh-CN" sz="2800" dirty="0">
              <a:latin typeface="Times" pitchFamily="2" charset="0"/>
              <a:ea typeface="黑体"/>
              <a:cs typeface="Arial"/>
            </a:endParaRPr>
          </a:p>
          <a:p>
            <a:pPr lvl="1"/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upgrade the meter structures;</a:t>
            </a:r>
          </a:p>
          <a:p>
            <a:pPr lvl="1"/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install a centralized;</a:t>
            </a:r>
          </a:p>
          <a:p>
            <a:pPr lvl="1"/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fully closed meter box.</a:t>
            </a:r>
          </a:p>
          <a:p>
            <a:r>
              <a:rPr lang="en-US" altLang="zh-CN" sz="2800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Drawbacks</a:t>
            </a:r>
            <a:r>
              <a:rPr lang="en-US" altLang="zh-CN" sz="28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:</a:t>
            </a:r>
          </a:p>
          <a:p>
            <a:pPr lvl="1"/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require expert 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domain knowledge;</a:t>
            </a:r>
          </a:p>
          <a:p>
            <a:pPr lvl="1"/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hard to design a 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general structure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,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due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to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the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various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pilfering tactics;</a:t>
            </a:r>
          </a:p>
          <a:p>
            <a:pPr lvl="1"/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effectiveness</a:t>
            </a:r>
            <a:r>
              <a:rPr lang="zh-CN" altLang="en-US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loss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once thieves change their tactics.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BF1D529-4A0A-8744-BD63-B772DBE09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752600"/>
            <a:ext cx="2901950" cy="3202152"/>
          </a:xfrm>
          <a:prstGeom prst="rect">
            <a:avLst/>
          </a:prstGeom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11341023-05C7-2047-AC5D-3A41B87C456C}"/>
              </a:ext>
            </a:extLst>
          </p:cNvPr>
          <p:cNvSpPr/>
          <p:nvPr/>
        </p:nvSpPr>
        <p:spPr>
          <a:xfrm>
            <a:off x="-1272" y="6248400"/>
            <a:ext cx="9907272" cy="627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[2]</a:t>
            </a:r>
            <a:r>
              <a:rPr lang="zh-CN" altLang="en-US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Li-Cai Guo, </a:t>
            </a:r>
            <a:r>
              <a:rPr lang="en-US" altLang="zh-CN" sz="1600" dirty="0" err="1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Zhi</a:t>
            </a: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-Wei Peng, and </a:t>
            </a:r>
            <a:r>
              <a:rPr lang="en-US" altLang="zh-CN" sz="1600" dirty="0" err="1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Qiang</a:t>
            </a: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Fan. 2010. A survey of electric energy metering and countermeasures to electric power stealing [J]. High Voltage Apparatus 46, 5 (2010), 86–88.</a:t>
            </a:r>
          </a:p>
        </p:txBody>
      </p:sp>
    </p:spTree>
    <p:extLst>
      <p:ext uri="{BB962C8B-B14F-4D97-AF65-F5344CB8AC3E}">
        <p14:creationId xmlns:p14="http://schemas.microsoft.com/office/powerpoint/2010/main" val="1832318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D43E9F-4AD9-7C4A-A6F7-AE56F3735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064" y="1653772"/>
            <a:ext cx="8796736" cy="3789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latin typeface="Times" pitchFamily="2" charset="0"/>
                <a:ea typeface="黑体"/>
                <a:cs typeface="黑体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8" y="828675"/>
            <a:ext cx="8945522" cy="4352925"/>
          </a:xfrm>
        </p:spPr>
        <p:txBody>
          <a:bodyPr/>
          <a:lstStyle/>
          <a:p>
            <a:endParaRPr lang="en-US" altLang="zh-CN" sz="1500" dirty="0">
              <a:latin typeface="Times" pitchFamily="2" charset="0"/>
              <a:ea typeface="黑体"/>
              <a:cs typeface="Arial"/>
            </a:endParaRPr>
          </a:p>
          <a:p>
            <a:r>
              <a:rPr lang="en-US" altLang="zh-CN" sz="2800" b="1" dirty="0">
                <a:latin typeface="Times" pitchFamily="2" charset="0"/>
                <a:ea typeface="黑体"/>
                <a:cs typeface="Arial"/>
              </a:rPr>
              <a:t>Data-driven Methods</a:t>
            </a:r>
            <a:r>
              <a:rPr lang="en-US" altLang="zh-CN" sz="2800" baseline="30000" dirty="0">
                <a:latin typeface="Times" pitchFamily="2" charset="0"/>
                <a:ea typeface="黑体"/>
                <a:cs typeface="Arial"/>
              </a:rPr>
              <a:t>[3,</a:t>
            </a:r>
            <a:r>
              <a:rPr lang="zh-CN" altLang="en-US" sz="2800" baseline="300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800" baseline="30000" dirty="0">
                <a:latin typeface="Times" pitchFamily="2" charset="0"/>
                <a:ea typeface="黑体"/>
                <a:cs typeface="Arial"/>
              </a:rPr>
              <a:t>4]</a:t>
            </a:r>
            <a:r>
              <a:rPr lang="en-US" altLang="zh-CN" sz="2800" dirty="0">
                <a:latin typeface="Times" pitchFamily="2" charset="0"/>
                <a:ea typeface="黑体"/>
                <a:cs typeface="Arial"/>
              </a:rPr>
              <a:t>:</a:t>
            </a:r>
            <a:r>
              <a:rPr lang="zh-CN" altLang="en-US" sz="2800" dirty="0">
                <a:latin typeface="Times" pitchFamily="2" charset="0"/>
                <a:ea typeface="黑体"/>
                <a:cs typeface="Arial"/>
              </a:rPr>
              <a:t> </a:t>
            </a:r>
            <a:endParaRPr lang="en-US" altLang="zh-CN" sz="2800" dirty="0">
              <a:latin typeface="Times" pitchFamily="2" charset="0"/>
              <a:ea typeface="黑体"/>
              <a:cs typeface="Arial"/>
            </a:endParaRPr>
          </a:p>
          <a:p>
            <a:pPr lvl="1"/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analyze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electricity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usage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records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of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each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user</a:t>
            </a:r>
          </a:p>
          <a:p>
            <a:pPr lvl="1"/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analyze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NTL</a:t>
            </a:r>
            <a:r>
              <a:rPr lang="en-US" altLang="zh-CN" sz="2400" baseline="30000" dirty="0">
                <a:latin typeface="Times" pitchFamily="2" charset="0"/>
                <a:ea typeface="黑体"/>
                <a:cs typeface="Arial"/>
              </a:rPr>
              <a:t>[5]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records</a:t>
            </a:r>
          </a:p>
          <a:p>
            <a:pPr lvl="2"/>
            <a:r>
              <a:rPr lang="en-US" altLang="zh-CN" sz="2000" dirty="0">
                <a:latin typeface="Times" pitchFamily="2" charset="0"/>
                <a:ea typeface="黑体"/>
                <a:cs typeface="Arial"/>
              </a:rPr>
              <a:t>Non-Technical Loss</a:t>
            </a:r>
            <a:r>
              <a:rPr lang="zh-CN" altLang="en-US" sz="20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000" dirty="0">
                <a:latin typeface="Times" pitchFamily="2" charset="0"/>
                <a:ea typeface="黑体"/>
                <a:cs typeface="Arial"/>
              </a:rPr>
              <a:t>(NTL):</a:t>
            </a:r>
            <a:r>
              <a:rPr lang="zh-CN" altLang="en-US" sz="20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000" dirty="0">
                <a:latin typeface="Times" pitchFamily="2" charset="0"/>
                <a:ea typeface="黑体"/>
                <a:cs typeface="Arial"/>
              </a:rPr>
              <a:t>the energy that is distributed but not billed</a:t>
            </a:r>
          </a:p>
          <a:p>
            <a:pPr lvl="2"/>
            <a:r>
              <a:rPr lang="en-US" altLang="zh-CN" sz="2000" dirty="0">
                <a:latin typeface="Times" pitchFamily="2" charset="0"/>
                <a:ea typeface="黑体"/>
                <a:cs typeface="Arial"/>
              </a:rPr>
              <a:t>Statistics are generally made in units of</a:t>
            </a:r>
            <a:r>
              <a:rPr lang="zh-CN" altLang="en-US" sz="20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000" dirty="0">
                <a:latin typeface="Times" pitchFamily="2" charset="0"/>
                <a:ea typeface="黑体"/>
                <a:cs typeface="Arial"/>
              </a:rPr>
              <a:t>area</a:t>
            </a:r>
            <a:r>
              <a:rPr lang="zh-CN" altLang="en-US" sz="20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000" dirty="0">
                <a:latin typeface="Times" pitchFamily="2" charset="0"/>
                <a:ea typeface="黑体"/>
                <a:cs typeface="Arial"/>
              </a:rPr>
              <a:t>(e.g.,</a:t>
            </a:r>
            <a:r>
              <a:rPr lang="zh-CN" altLang="en-US" sz="20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000" dirty="0">
                <a:latin typeface="Times" pitchFamily="2" charset="0"/>
                <a:ea typeface="黑体"/>
                <a:cs typeface="Arial"/>
              </a:rPr>
              <a:t>community,</a:t>
            </a:r>
            <a:r>
              <a:rPr lang="zh-CN" altLang="en-US" sz="20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000" dirty="0">
                <a:latin typeface="Times" pitchFamily="2" charset="0"/>
                <a:ea typeface="黑体"/>
                <a:cs typeface="Arial"/>
              </a:rPr>
              <a:t>village,</a:t>
            </a:r>
            <a:r>
              <a:rPr lang="zh-CN" altLang="en-US" sz="20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000" dirty="0">
                <a:latin typeface="Times" pitchFamily="2" charset="0"/>
                <a:ea typeface="黑体"/>
                <a:cs typeface="Arial"/>
              </a:rPr>
              <a:t>etc.)</a:t>
            </a:r>
          </a:p>
          <a:p>
            <a:r>
              <a:rPr lang="en-US" altLang="zh-CN" sz="2800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Drawbacks</a:t>
            </a:r>
            <a:r>
              <a:rPr lang="en-US" altLang="zh-CN" sz="28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:</a:t>
            </a:r>
          </a:p>
          <a:p>
            <a:pPr lvl="1"/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heavy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burden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for artificial analysis due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to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the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massive data</a:t>
            </a:r>
          </a:p>
          <a:p>
            <a:pPr lvl="1"/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few</a:t>
            </a:r>
            <a:r>
              <a:rPr lang="zh-CN" altLang="en-US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labels</a:t>
            </a:r>
            <a:r>
              <a:rPr lang="zh-CN" altLang="en-US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for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model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learning </a:t>
            </a:r>
          </a:p>
          <a:p>
            <a:pPr lvl="1"/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isolated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model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and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fail to obtain </a:t>
            </a:r>
            <a:r>
              <a:rPr lang="en-US" altLang="zh-CN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good performance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341023-05C7-2047-AC5D-3A41B87C456C}"/>
              </a:ext>
            </a:extLst>
          </p:cNvPr>
          <p:cNvSpPr/>
          <p:nvPr/>
        </p:nvSpPr>
        <p:spPr>
          <a:xfrm>
            <a:off x="-1272" y="5257800"/>
            <a:ext cx="9907272" cy="1711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[3]</a:t>
            </a:r>
            <a:r>
              <a:rPr lang="zh-CN" altLang="en-US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ZibinZheng,YataoYang,XiangdongNiu,Hong-NingDai,andYurenZhou.2017.</a:t>
            </a:r>
            <a:r>
              <a:rPr lang="zh-CN" altLang="en-US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Wide and deep convolutional neural networks for electricity-theft detection to secure smart grids. IEEE Transactions on Industrial Informatics,</a:t>
            </a:r>
          </a:p>
          <a:p>
            <a:pPr>
              <a:lnSpc>
                <a:spcPct val="11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[4]</a:t>
            </a:r>
            <a:r>
              <a:rPr lang="zh-CN" altLang="en-US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SomaShekaraSreenadhReddyDepuru,LingfengWang,andVijayDevabhaktuni. 2011. Support vector machine based data classification for detection of electricity theft. In Power Systems Conference and Exposition (PES). IEEE, 1–8.</a:t>
            </a:r>
          </a:p>
          <a:p>
            <a:pPr>
              <a:lnSpc>
                <a:spcPct val="11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[5]</a:t>
            </a:r>
            <a:r>
              <a:rPr lang="zh-CN" altLang="en-US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Abhishek Chauhan and Saurabh </a:t>
            </a:r>
            <a:r>
              <a:rPr lang="en-US" altLang="zh-CN" sz="1600" dirty="0" err="1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Rajvanshi</a:t>
            </a:r>
            <a:r>
              <a:rPr lang="en-US" altLang="zh-CN" sz="16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. 2013. Non-technical losses in power system: A review. In International Conference on Power, Energy and Control (ICPEC). IEEE, 558–561.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FF55ADC-F7C1-204E-8075-6087869F6EA1}"/>
              </a:ext>
            </a:extLst>
          </p:cNvPr>
          <p:cNvSpPr/>
          <p:nvPr/>
        </p:nvSpPr>
        <p:spPr>
          <a:xfrm>
            <a:off x="1661339" y="2862664"/>
            <a:ext cx="6477000" cy="124978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b="1" i="1" u="sng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Goal: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Identify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electricity-</a:t>
            </a:r>
            <a:r>
              <a:rPr lang="en-US" altLang="zh-CN" sz="2400" dirty="0" err="1">
                <a:latin typeface="Times" pitchFamily="2" charset="0"/>
                <a:ea typeface="黑体"/>
                <a:cs typeface="Arial"/>
              </a:rPr>
              <a:t>theives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via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multi-source</a:t>
            </a:r>
            <a:r>
              <a:rPr lang="zh-CN" altLang="en-US" sz="2400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data</a:t>
            </a:r>
            <a:r>
              <a:rPr lang="zh-CN" altLang="en-US" sz="2400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in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a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hierarchical</a:t>
            </a:r>
            <a:r>
              <a:rPr lang="zh-CN" altLang="en-US" sz="2400" dirty="0"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sz="2400" dirty="0">
                <a:latin typeface="Times" pitchFamily="2" charset="0"/>
                <a:ea typeface="黑体"/>
                <a:cs typeface="Arial"/>
              </a:rPr>
              <a:t>view.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6088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Hierarchical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Structure of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Power Grid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Data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26232" y="1172544"/>
            <a:ext cx="4626768" cy="14583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Data</a:t>
            </a:r>
            <a:r>
              <a:rPr lang="zh-CN" altLang="en-US" b="1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Times" pitchFamily="2" charset="0"/>
                <a:ea typeface="黑体"/>
                <a:cs typeface="Arial"/>
              </a:rPr>
              <a:t>(</a:t>
            </a:r>
            <a:r>
              <a:rPr lang="en-US" altLang="zh-CN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~2</a:t>
            </a:r>
            <a:r>
              <a:rPr lang="zh-CN" altLang="en-US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years</a:t>
            </a:r>
            <a:r>
              <a:rPr lang="en-US" altLang="zh-CN" dirty="0">
                <a:solidFill>
                  <a:schemeClr val="tx1"/>
                </a:solidFill>
                <a:latin typeface="Times" pitchFamily="2" charset="0"/>
                <a:ea typeface="黑体"/>
                <a:cs typeface="Arial"/>
              </a:rPr>
              <a:t>,</a:t>
            </a:r>
            <a:r>
              <a:rPr lang="zh-CN" altLang="en-US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" pitchFamily="2" charset="0"/>
                <a:ea typeface="黑体"/>
                <a:cs typeface="Arial"/>
              </a:rPr>
              <a:t>from</a:t>
            </a:r>
            <a:r>
              <a:rPr lang="zh-CN" altLang="en-US" dirty="0">
                <a:solidFill>
                  <a:schemeClr val="tx1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" pitchFamily="2" charset="0"/>
                <a:ea typeface="黑体"/>
                <a:cs typeface="Arial"/>
              </a:rPr>
              <a:t>June 2017 to April 2019)</a:t>
            </a:r>
          </a:p>
          <a:p>
            <a:r>
              <a:rPr lang="en-US" altLang="zh-CN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310,786</a:t>
            </a:r>
            <a:r>
              <a:rPr lang="en-US" altLang="zh-CN" b="1" i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electricity usage records of user, </a:t>
            </a:r>
          </a:p>
          <a:p>
            <a:r>
              <a:rPr lang="en-US" altLang="zh-CN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3,908</a:t>
            </a:r>
            <a:r>
              <a:rPr lang="zh-CN" altLang="en-US" b="1" i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" pitchFamily="2" charset="0"/>
                <a:ea typeface="黑体"/>
                <a:cs typeface="Arial"/>
              </a:rPr>
              <a:t>NTL</a:t>
            </a:r>
            <a:r>
              <a:rPr lang="zh-CN" altLang="en-US" b="1" i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records of transformer areas,</a:t>
            </a:r>
          </a:p>
          <a:p>
            <a:r>
              <a:rPr lang="en-US" altLang="zh-CN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11</a:t>
            </a:r>
            <a:r>
              <a:rPr lang="zh-CN" altLang="en-US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weather records</a:t>
            </a:r>
            <a:r>
              <a:rPr lang="zh-CN" altLang="en-US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of</a:t>
            </a:r>
            <a:r>
              <a:rPr lang="zh-CN" altLang="en-US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prefecture-level</a:t>
            </a:r>
            <a:r>
              <a:rPr lang="zh-CN" altLang="en-US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" pitchFamily="2" charset="0"/>
                <a:ea typeface="黑体"/>
                <a:cs typeface="Arial"/>
              </a:rPr>
              <a:t>cities.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9B587-A38C-6A4E-807D-7C41E345E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66800"/>
            <a:ext cx="4083073" cy="1669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C2220-7534-D443-B304-5B72F4C6A3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61"/>
          <a:stretch/>
        </p:blipFill>
        <p:spPr>
          <a:xfrm>
            <a:off x="2286000" y="5989675"/>
            <a:ext cx="5595936" cy="7325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0AE764-5BCC-AF4F-B8BF-03F9DB3C41DF}"/>
              </a:ext>
            </a:extLst>
          </p:cNvPr>
          <p:cNvSpPr/>
          <p:nvPr/>
        </p:nvSpPr>
        <p:spPr>
          <a:xfrm>
            <a:off x="696219" y="3200400"/>
            <a:ext cx="1437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Macro-level:</a:t>
            </a:r>
            <a:endParaRPr lang="en-US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634F50-EBF1-8648-8235-C3AC99D85A38}"/>
              </a:ext>
            </a:extLst>
          </p:cNvPr>
          <p:cNvSpPr/>
          <p:nvPr/>
        </p:nvSpPr>
        <p:spPr>
          <a:xfrm>
            <a:off x="696219" y="458366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Meso</a:t>
            </a:r>
            <a:r>
              <a:rPr lang="en-US" altLang="zh-CN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-level:</a:t>
            </a:r>
            <a:endParaRPr lang="en-US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C72214-26A8-A34B-A038-8F510FD95819}"/>
              </a:ext>
            </a:extLst>
          </p:cNvPr>
          <p:cNvSpPr/>
          <p:nvPr/>
        </p:nvSpPr>
        <p:spPr>
          <a:xfrm>
            <a:off x="696219" y="6107668"/>
            <a:ext cx="1386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" pitchFamily="2" charset="0"/>
                <a:ea typeface="黑体"/>
                <a:cs typeface="Arial"/>
              </a:rPr>
              <a:t>Micro-level:</a:t>
            </a:r>
            <a:endParaRPr lang="en-US" dirty="0">
              <a:solidFill>
                <a:srgbClr val="C00000"/>
              </a:solidFill>
              <a:latin typeface="Times" pitchFamily="2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81F9F38-4A9C-B14E-A089-7789EBB8FB47}"/>
              </a:ext>
            </a:extLst>
          </p:cNvPr>
          <p:cNvGrpSpPr/>
          <p:nvPr/>
        </p:nvGrpSpPr>
        <p:grpSpPr>
          <a:xfrm>
            <a:off x="5486400" y="1828800"/>
            <a:ext cx="4343399" cy="369332"/>
            <a:chOff x="5486400" y="1828800"/>
            <a:chExt cx="4343399" cy="3693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7FC842-6D58-B249-94D9-95C563AD9915}"/>
                </a:ext>
              </a:extLst>
            </p:cNvPr>
            <p:cNvSpPr/>
            <p:nvPr/>
          </p:nvSpPr>
          <p:spPr>
            <a:xfrm>
              <a:off x="8991109" y="1828800"/>
              <a:ext cx="7809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srgbClr val="C00000"/>
                  </a:solidFill>
                  <a:latin typeface="Times" pitchFamily="2" charset="0"/>
                  <a:ea typeface="黑体"/>
                  <a:cs typeface="Arial"/>
                </a:rPr>
                <a:t>1.45%</a:t>
              </a:r>
              <a:endParaRPr lang="en-US" dirty="0">
                <a:latin typeface="Times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42D7B3-D69B-854C-BD0F-2DCE91A1BE79}"/>
                </a:ext>
              </a:extLst>
            </p:cNvPr>
            <p:cNvSpPr/>
            <p:nvPr/>
          </p:nvSpPr>
          <p:spPr>
            <a:xfrm>
              <a:off x="5486400" y="1905000"/>
              <a:ext cx="4343399" cy="22860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C00000"/>
                </a:solidFill>
                <a:latin typeface="Times" pitchFamily="2" charset="0"/>
              </a:endParaRPr>
            </a:p>
          </p:txBody>
        </p:sp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4A303911-D50F-6840-85FA-296CD2B86D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31" b="19222"/>
          <a:stretch/>
        </p:blipFill>
        <p:spPr>
          <a:xfrm>
            <a:off x="2286000" y="3856780"/>
            <a:ext cx="5595936" cy="2133600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89053FB0-5267-6E43-A4DF-5E080E8660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1" b="74201"/>
          <a:stretch/>
        </p:blipFill>
        <p:spPr>
          <a:xfrm>
            <a:off x="2286000" y="2842171"/>
            <a:ext cx="5595936" cy="10345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FCF9D7-465C-2448-AE5E-65048AD09D39}"/>
              </a:ext>
            </a:extLst>
          </p:cNvPr>
          <p:cNvSpPr/>
          <p:nvPr/>
        </p:nvSpPr>
        <p:spPr>
          <a:xfrm>
            <a:off x="2306943" y="4290222"/>
            <a:ext cx="5851594" cy="95622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" pitchFamily="2" charset="0"/>
              </a:rPr>
              <a:t>How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does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these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information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reveal</a:t>
            </a:r>
            <a:r>
              <a:rPr lang="zh-CN" altLang="en-US" sz="2400" dirty="0">
                <a:latin typeface="Times" pitchFamily="2" charset="0"/>
              </a:rPr>
              <a:t> </a:t>
            </a:r>
            <a:endParaRPr lang="en-US" altLang="zh-CN" sz="2400" dirty="0">
              <a:latin typeface="Times" pitchFamily="2" charset="0"/>
            </a:endParaRPr>
          </a:p>
          <a:p>
            <a:pPr algn="ctr"/>
            <a:r>
              <a:rPr lang="en-US" altLang="zh-CN" sz="2400" dirty="0">
                <a:latin typeface="Times" pitchFamily="2" charset="0"/>
              </a:rPr>
              <a:t>electricity-theft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behaviors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together?</a:t>
            </a:r>
            <a:endParaRPr lang="en-US" sz="24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74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Observation in Micro-Level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(User)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A03CBE-F556-C446-B1AB-076C3E39C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424"/>
          <a:stretch/>
        </p:blipFill>
        <p:spPr>
          <a:xfrm>
            <a:off x="1913499" y="1286149"/>
            <a:ext cx="6079001" cy="191425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624102-25A9-F94B-97F7-26C8917694E5}"/>
              </a:ext>
            </a:extLst>
          </p:cNvPr>
          <p:cNvCxnSpPr>
            <a:cxnSpLocks/>
          </p:cNvCxnSpPr>
          <p:nvPr/>
        </p:nvCxnSpPr>
        <p:spPr>
          <a:xfrm flipH="1">
            <a:off x="4724400" y="1481275"/>
            <a:ext cx="609600" cy="533400"/>
          </a:xfrm>
          <a:prstGeom prst="straightConnector1">
            <a:avLst/>
          </a:prstGeom>
          <a:ln w="44450" cmpd="sng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73F1059-E672-614F-9D37-0A0B185DC29D}"/>
              </a:ext>
            </a:extLst>
          </p:cNvPr>
          <p:cNvSpPr/>
          <p:nvPr/>
        </p:nvSpPr>
        <p:spPr>
          <a:xfrm>
            <a:off x="5334000" y="1215647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when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the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thief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was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caught</a:t>
            </a:r>
            <a:endParaRPr lang="zh-CN" altLang="en-US" dirty="0">
              <a:latin typeface="Times" pitchFamily="2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B24956FA-FB4C-4646-B73D-AC817D5F7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23" r="47353"/>
          <a:stretch/>
        </p:blipFill>
        <p:spPr>
          <a:xfrm>
            <a:off x="1913499" y="3162993"/>
            <a:ext cx="3200400" cy="3085407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4117E45C-9499-9040-BFCA-CE0F310FB8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53" t="38576"/>
          <a:stretch/>
        </p:blipFill>
        <p:spPr>
          <a:xfrm>
            <a:off x="5029200" y="3200400"/>
            <a:ext cx="2963300" cy="3048000"/>
          </a:xfrm>
          <a:prstGeom prst="rect">
            <a:avLst/>
          </a:prstGeom>
        </p:spPr>
      </p:pic>
      <p:cxnSp>
        <p:nvCxnSpPr>
          <p:cNvPr id="16" name="Straight Arrow Connector 3">
            <a:extLst>
              <a:ext uri="{FF2B5EF4-FFF2-40B4-BE49-F238E27FC236}">
                <a16:creationId xmlns:a16="http://schemas.microsoft.com/office/drawing/2014/main" id="{CDA746F5-58C6-FE47-8AC3-E1E3D32B97E1}"/>
              </a:ext>
            </a:extLst>
          </p:cNvPr>
          <p:cNvCxnSpPr>
            <a:cxnSpLocks/>
          </p:cNvCxnSpPr>
          <p:nvPr/>
        </p:nvCxnSpPr>
        <p:spPr>
          <a:xfrm flipV="1">
            <a:off x="5047129" y="2014675"/>
            <a:ext cx="0" cy="228600"/>
          </a:xfrm>
          <a:prstGeom prst="straightConnector1">
            <a:avLst/>
          </a:prstGeom>
          <a:ln w="44450" cmpd="sng">
            <a:solidFill>
              <a:srgbClr val="C0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5">
            <a:extLst>
              <a:ext uri="{FF2B5EF4-FFF2-40B4-BE49-F238E27FC236}">
                <a16:creationId xmlns:a16="http://schemas.microsoft.com/office/drawing/2014/main" id="{C4760AFD-1540-A544-9530-ADA49EBAB406}"/>
              </a:ext>
            </a:extLst>
          </p:cNvPr>
          <p:cNvSpPr/>
          <p:nvPr/>
        </p:nvSpPr>
        <p:spPr>
          <a:xfrm>
            <a:off x="2209799" y="1295400"/>
            <a:ext cx="2362201" cy="42638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4064DB9C-392F-E740-8692-E818F1A69214}"/>
              </a:ext>
            </a:extLst>
          </p:cNvPr>
          <p:cNvCxnSpPr>
            <a:cxnSpLocks/>
            <a:stCxn id="21" idx="1"/>
            <a:endCxn id="22" idx="3"/>
          </p:cNvCxnSpPr>
          <p:nvPr/>
        </p:nvCxnSpPr>
        <p:spPr>
          <a:xfrm flipH="1">
            <a:off x="1913499" y="1508592"/>
            <a:ext cx="296300" cy="1242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A48731A-2B46-E845-8AA6-12D1948783BD}"/>
              </a:ext>
            </a:extLst>
          </p:cNvPr>
          <p:cNvGrpSpPr/>
          <p:nvPr/>
        </p:nvGrpSpPr>
        <p:grpSpPr>
          <a:xfrm>
            <a:off x="80448" y="914400"/>
            <a:ext cx="1833051" cy="1436963"/>
            <a:chOff x="80448" y="1215646"/>
            <a:chExt cx="1833051" cy="1436963"/>
          </a:xfrm>
        </p:grpSpPr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F2CE4B21-2AEF-B541-858A-513E0ECE73CC}"/>
                </a:ext>
              </a:extLst>
            </p:cNvPr>
            <p:cNvSpPr/>
            <p:nvPr/>
          </p:nvSpPr>
          <p:spPr>
            <a:xfrm>
              <a:off x="80448" y="1215646"/>
              <a:ext cx="1833051" cy="1436963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C00000"/>
                </a:solidFill>
                <a:latin typeface="Times" pitchFamily="2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4C3FB77-1241-2C4B-9BA0-4D59013EC53B}"/>
                </a:ext>
              </a:extLst>
            </p:cNvPr>
            <p:cNvSpPr txBox="1"/>
            <p:nvPr/>
          </p:nvSpPr>
          <p:spPr>
            <a:xfrm>
              <a:off x="152400" y="1258669"/>
              <a:ext cx="17360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solidFill>
                    <a:srgbClr val="C00000"/>
                  </a:solidFill>
                  <a:latin typeface="Times" pitchFamily="2" charset="0"/>
                </a:rPr>
                <a:t>Different</a:t>
              </a:r>
              <a:r>
                <a:rPr kumimoji="1" lang="zh-CN" altLang="en-US" sz="1600" dirty="0">
                  <a:solidFill>
                    <a:srgbClr val="C00000"/>
                  </a:solidFill>
                  <a:latin typeface="Times" pitchFamily="2" charset="0"/>
                </a:rPr>
                <a:t> </a:t>
              </a:r>
              <a:r>
                <a:rPr kumimoji="1" lang="en-US" altLang="zh-CN" sz="1600" dirty="0">
                  <a:solidFill>
                    <a:srgbClr val="C00000"/>
                  </a:solidFill>
                  <a:latin typeface="Times" pitchFamily="2" charset="0"/>
                </a:rPr>
                <a:t>pricing</a:t>
              </a:r>
              <a:r>
                <a:rPr kumimoji="1" lang="zh-CN" altLang="en-US" sz="1600" dirty="0">
                  <a:solidFill>
                    <a:srgbClr val="C00000"/>
                  </a:solidFill>
                  <a:latin typeface="Times" pitchFamily="2" charset="0"/>
                </a:rPr>
                <a:t> </a:t>
              </a:r>
              <a:r>
                <a:rPr kumimoji="1" lang="en-US" altLang="zh-CN" sz="1600" dirty="0">
                  <a:solidFill>
                    <a:srgbClr val="C00000"/>
                  </a:solidFill>
                  <a:latin typeface="Times" pitchFamily="2" charset="0"/>
                </a:rPr>
                <a:t>electricity</a:t>
              </a:r>
              <a:r>
                <a:rPr kumimoji="1" lang="zh-CN" altLang="en-US" sz="1600" dirty="0">
                  <a:solidFill>
                    <a:srgbClr val="C00000"/>
                  </a:solidFill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(wiki: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https://</a:t>
              </a:r>
              <a:r>
                <a:rPr kumimoji="1" lang="en-US" altLang="zh-CN" sz="1600" dirty="0" err="1">
                  <a:latin typeface="Times" pitchFamily="2" charset="0"/>
                </a:rPr>
                <a:t>en.wikipedia.org</a:t>
              </a:r>
              <a:r>
                <a:rPr kumimoji="1" lang="en-US" altLang="zh-CN" sz="1600" dirty="0">
                  <a:latin typeface="Times" pitchFamily="2" charset="0"/>
                </a:rPr>
                <a:t>/wiki/</a:t>
              </a:r>
              <a:r>
                <a:rPr kumimoji="1" lang="en-US" altLang="zh-CN" sz="1600" dirty="0" err="1">
                  <a:latin typeface="Times" pitchFamily="2" charset="0"/>
                </a:rPr>
                <a:t>Electricity_pricing</a:t>
              </a:r>
              <a:r>
                <a:rPr kumimoji="1" lang="en-US" altLang="zh-CN" sz="1600" dirty="0">
                  <a:latin typeface="Times" pitchFamily="2" charset="0"/>
                </a:rPr>
                <a:t>)</a:t>
              </a:r>
              <a:endParaRPr kumimoji="1" lang="zh-CN" altLang="en-US" sz="1600" dirty="0">
                <a:latin typeface="Times" pitchFamily="2" charset="0"/>
              </a:endParaRPr>
            </a:p>
          </p:txBody>
        </p:sp>
      </p:grp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547F1577-EA26-1347-8A52-0BEE459E8264}"/>
              </a:ext>
            </a:extLst>
          </p:cNvPr>
          <p:cNvCxnSpPr>
            <a:cxnSpLocks/>
          </p:cNvCxnSpPr>
          <p:nvPr/>
        </p:nvCxnSpPr>
        <p:spPr>
          <a:xfrm>
            <a:off x="3569378" y="3810000"/>
            <a:ext cx="0" cy="160020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10AEE1B6-434B-0040-B076-260DE70DF344}"/>
              </a:ext>
            </a:extLst>
          </p:cNvPr>
          <p:cNvSpPr txBox="1"/>
          <p:nvPr/>
        </p:nvSpPr>
        <p:spPr>
          <a:xfrm>
            <a:off x="3794223" y="3966229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rgbClr val="C00000"/>
                </a:solidFill>
                <a:latin typeface="Times" pitchFamily="2" charset="0"/>
              </a:rPr>
              <a:t>Normal</a:t>
            </a:r>
            <a:r>
              <a:rPr kumimoji="1"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endParaRPr kumimoji="1" lang="en-US" altLang="zh-CN" sz="1400" dirty="0">
              <a:solidFill>
                <a:srgbClr val="C00000"/>
              </a:solidFill>
              <a:latin typeface="Times" pitchFamily="2" charset="0"/>
            </a:endParaRPr>
          </a:p>
          <a:p>
            <a:pPr algn="ctr"/>
            <a:r>
              <a:rPr kumimoji="1" lang="en-US" altLang="zh-CN" sz="1400" dirty="0">
                <a:solidFill>
                  <a:srgbClr val="C00000"/>
                </a:solidFill>
                <a:latin typeface="Times" pitchFamily="2" charset="0"/>
              </a:rPr>
              <a:t>users</a:t>
            </a:r>
            <a:endParaRPr kumimoji="1" lang="zh-CN" altLang="en-US" sz="14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1F4D5EF-180C-534D-9C0D-95F1DAC97FBB}"/>
              </a:ext>
            </a:extLst>
          </p:cNvPr>
          <p:cNvSpPr txBox="1"/>
          <p:nvPr/>
        </p:nvSpPr>
        <p:spPr>
          <a:xfrm>
            <a:off x="2551203" y="396622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rgbClr val="C00000"/>
                </a:solidFill>
                <a:latin typeface="Times" pitchFamily="2" charset="0"/>
              </a:rPr>
              <a:t>Thieves</a:t>
            </a:r>
            <a:endParaRPr kumimoji="1" lang="zh-CN" altLang="en-US" sz="1400" dirty="0">
              <a:solidFill>
                <a:srgbClr val="C00000"/>
              </a:solidFill>
              <a:latin typeface="Times" pitchFamily="2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7305EBC-F40E-E84B-8578-8B8A60DF1C0E}"/>
              </a:ext>
            </a:extLst>
          </p:cNvPr>
          <p:cNvGrpSpPr/>
          <p:nvPr/>
        </p:nvGrpSpPr>
        <p:grpSpPr>
          <a:xfrm>
            <a:off x="0" y="3781864"/>
            <a:ext cx="2326359" cy="2237935"/>
            <a:chOff x="76200" y="1215645"/>
            <a:chExt cx="1837299" cy="2554824"/>
          </a:xfrm>
        </p:grpSpPr>
        <p:sp>
          <p:nvSpPr>
            <p:cNvPr id="45" name="Rectangle 15">
              <a:extLst>
                <a:ext uri="{FF2B5EF4-FFF2-40B4-BE49-F238E27FC236}">
                  <a16:creationId xmlns:a16="http://schemas.microsoft.com/office/drawing/2014/main" id="{9C880677-FAD6-3A48-9927-D3A18E2BADF4}"/>
                </a:ext>
              </a:extLst>
            </p:cNvPr>
            <p:cNvSpPr/>
            <p:nvPr/>
          </p:nvSpPr>
          <p:spPr>
            <a:xfrm>
              <a:off x="80448" y="1215645"/>
              <a:ext cx="1833051" cy="25548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C00000"/>
                </a:solidFill>
                <a:latin typeface="Times" pitchFamily="2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0B115137-428E-744D-BBFE-747CDD8A185F}"/>
                </a:ext>
              </a:extLst>
            </p:cNvPr>
            <p:cNvSpPr txBox="1"/>
            <p:nvPr/>
          </p:nvSpPr>
          <p:spPr>
            <a:xfrm>
              <a:off x="76200" y="1258668"/>
              <a:ext cx="1812269" cy="667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latin typeface="Times" pitchFamily="2" charset="0"/>
                </a:rPr>
                <a:t>Usage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variations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before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and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after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on-site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checking</a:t>
              </a:r>
              <a:r>
                <a:rPr kumimoji="1" lang="zh-CN" altLang="en-US" sz="1600" dirty="0">
                  <a:latin typeface="Times" pitchFamily="2" charset="0"/>
                </a:rPr>
                <a:t>：</a:t>
              </a:r>
              <a:endParaRPr kumimoji="1" lang="en-US" altLang="zh-CN" sz="1600" dirty="0">
                <a:latin typeface="Times" pitchFamily="2" charset="0"/>
              </a:endParaRPr>
            </a:p>
          </p:txBody>
        </p:sp>
      </p:grpSp>
      <p:cxnSp>
        <p:nvCxnSpPr>
          <p:cNvPr id="48" name="直线连接符 47">
            <a:extLst>
              <a:ext uri="{FF2B5EF4-FFF2-40B4-BE49-F238E27FC236}">
                <a16:creationId xmlns:a16="http://schemas.microsoft.com/office/drawing/2014/main" id="{D054DD1B-46DA-3A49-8DF6-CCAD9E99B739}"/>
              </a:ext>
            </a:extLst>
          </p:cNvPr>
          <p:cNvCxnSpPr>
            <a:cxnSpLocks/>
          </p:cNvCxnSpPr>
          <p:nvPr/>
        </p:nvCxnSpPr>
        <p:spPr>
          <a:xfrm>
            <a:off x="2326359" y="2573329"/>
            <a:ext cx="1467864" cy="310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9C0BE88-AB0E-6D40-B3F5-D3AEAAF77D79}"/>
              </a:ext>
            </a:extLst>
          </p:cNvPr>
          <p:cNvGrpSpPr/>
          <p:nvPr/>
        </p:nvGrpSpPr>
        <p:grpSpPr>
          <a:xfrm>
            <a:off x="7274842" y="3667103"/>
            <a:ext cx="2523366" cy="1971697"/>
            <a:chOff x="76200" y="1215646"/>
            <a:chExt cx="1837299" cy="2250887"/>
          </a:xfrm>
        </p:grpSpPr>
        <p:sp>
          <p:nvSpPr>
            <p:cNvPr id="52" name="Rectangle 15">
              <a:extLst>
                <a:ext uri="{FF2B5EF4-FFF2-40B4-BE49-F238E27FC236}">
                  <a16:creationId xmlns:a16="http://schemas.microsoft.com/office/drawing/2014/main" id="{27AC1734-91BE-2843-85BE-B94D25238A39}"/>
                </a:ext>
              </a:extLst>
            </p:cNvPr>
            <p:cNvSpPr/>
            <p:nvPr/>
          </p:nvSpPr>
          <p:spPr>
            <a:xfrm>
              <a:off x="80448" y="1215646"/>
              <a:ext cx="1833051" cy="22508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C00000"/>
                </a:solidFill>
                <a:latin typeface="Times" pitchFamily="2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7ECB95F-9974-854B-9E49-81829BF72CCF}"/>
                </a:ext>
              </a:extLst>
            </p:cNvPr>
            <p:cNvSpPr txBox="1"/>
            <p:nvPr/>
          </p:nvSpPr>
          <p:spPr>
            <a:xfrm>
              <a:off x="76200" y="1258669"/>
              <a:ext cx="1812269" cy="94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latin typeface="Times" pitchFamily="2" charset="0"/>
                </a:rPr>
                <a:t>The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weather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gets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cooler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from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Jul.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to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Oct.</a:t>
              </a:r>
            </a:p>
            <a:p>
              <a:endParaRPr kumimoji="1" lang="en-US" altLang="zh-CN" sz="1600" dirty="0">
                <a:solidFill>
                  <a:srgbClr val="C00000"/>
                </a:solidFill>
                <a:latin typeface="Times" pitchFamily="2" charset="0"/>
              </a:endParaRPr>
            </a:p>
          </p:txBody>
        </p:sp>
      </p:grp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E4716AAA-0ECA-6648-BD4A-FD7BD84BB01A}"/>
              </a:ext>
            </a:extLst>
          </p:cNvPr>
          <p:cNvCxnSpPr>
            <a:cxnSpLocks/>
          </p:cNvCxnSpPr>
          <p:nvPr/>
        </p:nvCxnSpPr>
        <p:spPr>
          <a:xfrm flipH="1" flipV="1">
            <a:off x="6629400" y="3657600"/>
            <a:ext cx="2" cy="17430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连接符 58">
            <a:extLst>
              <a:ext uri="{FF2B5EF4-FFF2-40B4-BE49-F238E27FC236}">
                <a16:creationId xmlns:a16="http://schemas.microsoft.com/office/drawing/2014/main" id="{A6DA6BC1-D996-8A4D-B92A-5B1C1FD21870}"/>
              </a:ext>
            </a:extLst>
          </p:cNvPr>
          <p:cNvCxnSpPr>
            <a:cxnSpLocks/>
          </p:cNvCxnSpPr>
          <p:nvPr/>
        </p:nvCxnSpPr>
        <p:spPr>
          <a:xfrm flipH="1" flipV="1">
            <a:off x="6248400" y="3657600"/>
            <a:ext cx="2" cy="17431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E3B8C146-4CF6-9B4D-B84A-0B9AB8C540E8}"/>
              </a:ext>
            </a:extLst>
          </p:cNvPr>
          <p:cNvSpPr/>
          <p:nvPr/>
        </p:nvSpPr>
        <p:spPr>
          <a:xfrm>
            <a:off x="-1" y="5115530"/>
            <a:ext cx="2294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Times" pitchFamily="2" charset="0"/>
              </a:rPr>
              <a:t>2.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Normal users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consume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solidFill>
                  <a:srgbClr val="C00000"/>
                </a:solidFill>
                <a:latin typeface="Times" pitchFamily="2" charset="0"/>
              </a:rPr>
              <a:t>less</a:t>
            </a:r>
            <a:r>
              <a:rPr kumimoji="1" lang="zh-CN" altLang="en-US" sz="16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kumimoji="1" lang="en-US" altLang="zh-CN" sz="1600" dirty="0">
                <a:solidFill>
                  <a:srgbClr val="C00000"/>
                </a:solidFill>
                <a:latin typeface="Times" pitchFamily="2" charset="0"/>
              </a:rPr>
              <a:t>power</a:t>
            </a:r>
            <a:r>
              <a:rPr kumimoji="1" lang="zh-CN" altLang="en-US" sz="16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and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perform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solidFill>
                  <a:srgbClr val="C00000"/>
                </a:solidFill>
                <a:latin typeface="Times" pitchFamily="2" charset="0"/>
              </a:rPr>
              <a:t>stable</a:t>
            </a:r>
            <a:endParaRPr kumimoji="1" lang="zh-CN" altLang="en-US" sz="16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7B8E819E-7A03-F74C-A749-A2BEE4377775}"/>
              </a:ext>
            </a:extLst>
          </p:cNvPr>
          <p:cNvSpPr/>
          <p:nvPr/>
        </p:nvSpPr>
        <p:spPr>
          <a:xfrm>
            <a:off x="7300985" y="4415080"/>
            <a:ext cx="2415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Times" pitchFamily="2" charset="0"/>
              </a:rPr>
              <a:t>The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slope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of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normal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user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tends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to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be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solidFill>
                  <a:srgbClr val="C00000"/>
                </a:solidFill>
                <a:latin typeface="Times" pitchFamily="2" charset="0"/>
              </a:rPr>
              <a:t>negative</a:t>
            </a:r>
            <a:r>
              <a:rPr kumimoji="1" lang="en-US" altLang="zh-CN" sz="1600" dirty="0">
                <a:latin typeface="Times" pitchFamily="2" charset="0"/>
              </a:rPr>
              <a:t>,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while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half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of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thieves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have a </a:t>
            </a:r>
            <a:r>
              <a:rPr kumimoji="1" lang="en-US" altLang="zh-CN" sz="1600" dirty="0">
                <a:solidFill>
                  <a:srgbClr val="C00000"/>
                </a:solidFill>
                <a:latin typeface="Times" pitchFamily="2" charset="0"/>
              </a:rPr>
              <a:t>positive</a:t>
            </a:r>
            <a:r>
              <a:rPr kumimoji="1" lang="en-US" altLang="zh-CN" sz="1600" dirty="0">
                <a:latin typeface="Times" pitchFamily="2" charset="0"/>
              </a:rPr>
              <a:t> one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8BC4743-44F9-D24E-A061-9E670E0D4973}"/>
              </a:ext>
            </a:extLst>
          </p:cNvPr>
          <p:cNvSpPr/>
          <p:nvPr/>
        </p:nvSpPr>
        <p:spPr>
          <a:xfrm>
            <a:off x="1" y="4584356"/>
            <a:ext cx="229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Times" pitchFamily="2" charset="0"/>
              </a:rPr>
              <a:t>1.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solidFill>
                  <a:srgbClr val="C00000"/>
                </a:solidFill>
                <a:latin typeface="Times" pitchFamily="2" charset="0"/>
              </a:rPr>
              <a:t>Significant increment </a:t>
            </a:r>
            <a:r>
              <a:rPr kumimoji="1" lang="en-US" altLang="zh-CN" sz="1600" dirty="0">
                <a:latin typeface="Times" pitchFamily="2" charset="0"/>
              </a:rPr>
              <a:t>after being caught</a:t>
            </a:r>
          </a:p>
        </p:txBody>
      </p:sp>
    </p:spTree>
    <p:extLst>
      <p:ext uri="{BB962C8B-B14F-4D97-AF65-F5344CB8AC3E}">
        <p14:creationId xmlns:p14="http://schemas.microsoft.com/office/powerpoint/2010/main" val="3099698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1" grpId="1" animBg="1"/>
      <p:bldP spid="34" grpId="0"/>
      <p:bldP spid="34" grpId="1"/>
      <p:bldP spid="35" grpId="0"/>
      <p:bldP spid="35" grpId="1"/>
      <p:bldP spid="64" grpId="0"/>
      <p:bldP spid="64" grpId="1"/>
      <p:bldP spid="65" grpId="0"/>
      <p:bldP spid="66" grpId="0"/>
      <p:bldP spid="6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Observation in </a:t>
            </a:r>
            <a:r>
              <a:rPr lang="en-US" altLang="zh-CN" sz="3200" b="1" dirty="0" err="1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Meso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-Level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(Area)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4620A-E4E4-5545-B849-90D40D4BE9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686"/>
          <a:stretch/>
        </p:blipFill>
        <p:spPr>
          <a:xfrm>
            <a:off x="1788583" y="1281065"/>
            <a:ext cx="6328833" cy="2071735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F681E89-2731-BD4C-A84B-5E33C52D7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000"/>
          <a:stretch/>
        </p:blipFill>
        <p:spPr>
          <a:xfrm>
            <a:off x="1788583" y="3352800"/>
            <a:ext cx="6328833" cy="2514600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FB8A031E-BF8C-3745-82D2-7AFAAEA13796}"/>
              </a:ext>
            </a:extLst>
          </p:cNvPr>
          <p:cNvSpPr/>
          <p:nvPr/>
        </p:nvSpPr>
        <p:spPr>
          <a:xfrm>
            <a:off x="2743200" y="1752600"/>
            <a:ext cx="914400" cy="10668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92DB9BB6-3F8A-9D4E-8F6F-713EB7C106A8}"/>
              </a:ext>
            </a:extLst>
          </p:cNvPr>
          <p:cNvSpPr/>
          <p:nvPr/>
        </p:nvSpPr>
        <p:spPr>
          <a:xfrm>
            <a:off x="4612216" y="1747157"/>
            <a:ext cx="569383" cy="10668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2F16BE1F-0A24-A84D-9551-88E44538D6EC}"/>
              </a:ext>
            </a:extLst>
          </p:cNvPr>
          <p:cNvCxnSpPr>
            <a:cxnSpLocks/>
          </p:cNvCxnSpPr>
          <p:nvPr/>
        </p:nvCxnSpPr>
        <p:spPr>
          <a:xfrm flipH="1">
            <a:off x="5334000" y="1410771"/>
            <a:ext cx="609600" cy="533400"/>
          </a:xfrm>
          <a:prstGeom prst="straightConnector1">
            <a:avLst/>
          </a:prstGeom>
          <a:ln w="44450" cmpd="sng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>
            <a:extLst>
              <a:ext uri="{FF2B5EF4-FFF2-40B4-BE49-F238E27FC236}">
                <a16:creationId xmlns:a16="http://schemas.microsoft.com/office/drawing/2014/main" id="{2E02EC51-DFCE-8948-BA00-B6BA255A6A61}"/>
              </a:ext>
            </a:extLst>
          </p:cNvPr>
          <p:cNvSpPr/>
          <p:nvPr/>
        </p:nvSpPr>
        <p:spPr>
          <a:xfrm>
            <a:off x="5943600" y="1145143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when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the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thief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was</a:t>
            </a:r>
            <a:r>
              <a:rPr kumimoji="1" lang="zh-CN" altLang="en-US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caught</a:t>
            </a:r>
            <a:endParaRPr lang="zh-CN" altLang="en-US" dirty="0">
              <a:latin typeface="Times" pitchFamily="2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74EC351-0D3A-864A-911C-9A48A81E5E7A}"/>
              </a:ext>
            </a:extLst>
          </p:cNvPr>
          <p:cNvGrpSpPr/>
          <p:nvPr/>
        </p:nvGrpSpPr>
        <p:grpSpPr>
          <a:xfrm>
            <a:off x="89931" y="1382437"/>
            <a:ext cx="1967469" cy="1436963"/>
            <a:chOff x="80448" y="1215646"/>
            <a:chExt cx="1833051" cy="1436963"/>
          </a:xfrm>
        </p:grpSpPr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B5C2CB18-63DE-3148-8EE8-F3894DD01B27}"/>
                </a:ext>
              </a:extLst>
            </p:cNvPr>
            <p:cNvSpPr/>
            <p:nvPr/>
          </p:nvSpPr>
          <p:spPr>
            <a:xfrm>
              <a:off x="80448" y="1215646"/>
              <a:ext cx="1833051" cy="14369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C00000"/>
                </a:solidFill>
                <a:latin typeface="Times" pitchFamily="2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A6AEB3F-AA49-374F-8CA0-D6DECB22E6E7}"/>
                </a:ext>
              </a:extLst>
            </p:cNvPr>
            <p:cNvSpPr txBox="1"/>
            <p:nvPr/>
          </p:nvSpPr>
          <p:spPr>
            <a:xfrm>
              <a:off x="152400" y="1258669"/>
              <a:ext cx="1736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latin typeface="Times" pitchFamily="2" charset="0"/>
                </a:rPr>
                <a:t>1.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The </a:t>
              </a:r>
              <a:r>
                <a:rPr kumimoji="1" lang="en-US" altLang="zh-CN" sz="1600" dirty="0">
                  <a:solidFill>
                    <a:srgbClr val="C00000"/>
                  </a:solidFill>
                  <a:latin typeface="Times" pitchFamily="2" charset="0"/>
                </a:rPr>
                <a:t>less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usage, the </a:t>
              </a:r>
              <a:r>
                <a:rPr kumimoji="1" lang="en-US" altLang="zh-CN" sz="1600" dirty="0">
                  <a:solidFill>
                    <a:srgbClr val="C00000"/>
                  </a:solidFill>
                  <a:latin typeface="Times" pitchFamily="2" charset="0"/>
                </a:rPr>
                <a:t>higher</a:t>
              </a:r>
              <a:r>
                <a:rPr kumimoji="1" lang="en-US" altLang="zh-CN" sz="1600" dirty="0">
                  <a:latin typeface="Times" pitchFamily="2" charset="0"/>
                </a:rPr>
                <a:t> the NTL 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94C92603-FFE0-A24F-93AA-96EF9496C246}"/>
              </a:ext>
            </a:extLst>
          </p:cNvPr>
          <p:cNvSpPr/>
          <p:nvPr/>
        </p:nvSpPr>
        <p:spPr>
          <a:xfrm>
            <a:off x="156272" y="1944171"/>
            <a:ext cx="1874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Times" pitchFamily="2" charset="0"/>
              </a:rPr>
              <a:t>2.</a:t>
            </a:r>
            <a:r>
              <a:rPr kumimoji="1" lang="zh-CN" altLang="en-US" sz="1600" dirty="0">
                <a:latin typeface="Times" pitchFamily="2" charset="0"/>
              </a:rPr>
              <a:t> </a:t>
            </a:r>
            <a:r>
              <a:rPr kumimoji="1" lang="en-US" altLang="zh-CN" sz="1600" dirty="0">
                <a:latin typeface="Times" pitchFamily="2" charset="0"/>
              </a:rPr>
              <a:t>After on-site checking, the NTL became </a:t>
            </a:r>
            <a:r>
              <a:rPr kumimoji="1" lang="en-US" altLang="zh-CN" sz="1600" dirty="0">
                <a:solidFill>
                  <a:srgbClr val="C00000"/>
                </a:solidFill>
                <a:latin typeface="Times" pitchFamily="2" charset="0"/>
              </a:rPr>
              <a:t>stable</a:t>
            </a:r>
            <a:r>
              <a:rPr kumimoji="1" lang="en-US" altLang="zh-CN" sz="1600" dirty="0">
                <a:latin typeface="Times" pitchFamily="2" charset="0"/>
              </a:rPr>
              <a:t>.</a:t>
            </a:r>
            <a:endParaRPr kumimoji="1" lang="zh-CN" altLang="en-US" sz="1600" dirty="0">
              <a:latin typeface="Times" pitchFamily="2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D4FF5F32-AF01-1D4C-9902-182CBC58FD83}"/>
              </a:ext>
            </a:extLst>
          </p:cNvPr>
          <p:cNvSpPr/>
          <p:nvPr/>
        </p:nvSpPr>
        <p:spPr>
          <a:xfrm>
            <a:off x="5187041" y="1747157"/>
            <a:ext cx="2737759" cy="10668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cxnSp>
        <p:nvCxnSpPr>
          <p:cNvPr id="21" name="Straight Arrow Connector 3">
            <a:extLst>
              <a:ext uri="{FF2B5EF4-FFF2-40B4-BE49-F238E27FC236}">
                <a16:creationId xmlns:a16="http://schemas.microsoft.com/office/drawing/2014/main" id="{320B7E70-36BD-6749-B5E7-E4677D37D49E}"/>
              </a:ext>
            </a:extLst>
          </p:cNvPr>
          <p:cNvCxnSpPr>
            <a:cxnSpLocks/>
          </p:cNvCxnSpPr>
          <p:nvPr/>
        </p:nvCxnSpPr>
        <p:spPr>
          <a:xfrm>
            <a:off x="1788583" y="4114800"/>
            <a:ext cx="345017" cy="381000"/>
          </a:xfrm>
          <a:prstGeom prst="straightConnector1">
            <a:avLst/>
          </a:prstGeom>
          <a:ln w="44450" cmpd="sng">
            <a:solidFill>
              <a:srgbClr val="C0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C5CCA84-D6C8-8140-B494-34D29C499119}"/>
              </a:ext>
            </a:extLst>
          </p:cNvPr>
          <p:cNvGrpSpPr/>
          <p:nvPr/>
        </p:nvGrpSpPr>
        <p:grpSpPr>
          <a:xfrm>
            <a:off x="70206" y="3767793"/>
            <a:ext cx="1718376" cy="883545"/>
            <a:chOff x="152400" y="1206121"/>
            <a:chExt cx="1761099" cy="883545"/>
          </a:xfrm>
        </p:grpSpPr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7F5F56DE-A1DC-6146-A0EA-25F4F25D3C85}"/>
                </a:ext>
              </a:extLst>
            </p:cNvPr>
            <p:cNvSpPr/>
            <p:nvPr/>
          </p:nvSpPr>
          <p:spPr>
            <a:xfrm>
              <a:off x="152400" y="1206121"/>
              <a:ext cx="1761099" cy="8804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C00000"/>
                </a:solidFill>
                <a:latin typeface="Times" pitchFamily="2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BDE70B1-D984-F649-804D-BE8786006E05}"/>
                </a:ext>
              </a:extLst>
            </p:cNvPr>
            <p:cNvSpPr txBox="1"/>
            <p:nvPr/>
          </p:nvSpPr>
          <p:spPr>
            <a:xfrm>
              <a:off x="251763" y="1258669"/>
              <a:ext cx="16367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latin typeface="Times" pitchFamily="2" charset="0"/>
                </a:rPr>
                <a:t>Normal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users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perform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solidFill>
                    <a:srgbClr val="C00000"/>
                  </a:solidFill>
                  <a:latin typeface="Times" pitchFamily="2" charset="0"/>
                </a:rPr>
                <a:t>stable</a:t>
              </a:r>
              <a:r>
                <a:rPr kumimoji="1" lang="zh-CN" altLang="en-US" sz="1600" dirty="0">
                  <a:solidFill>
                    <a:srgbClr val="C00000"/>
                  </a:solidFill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and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solidFill>
                    <a:srgbClr val="C00000"/>
                  </a:solidFill>
                  <a:latin typeface="Times" pitchFamily="2" charset="0"/>
                </a:rPr>
                <a:t>regular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endParaRPr kumimoji="1" lang="en-US" altLang="zh-CN" sz="1600" dirty="0">
                <a:latin typeface="Times" pitchFamily="2" charset="0"/>
              </a:endParaRPr>
            </a:p>
          </p:txBody>
        </p:sp>
      </p:grpSp>
      <p:cxnSp>
        <p:nvCxnSpPr>
          <p:cNvPr id="30" name="Straight Arrow Connector 3">
            <a:extLst>
              <a:ext uri="{FF2B5EF4-FFF2-40B4-BE49-F238E27FC236}">
                <a16:creationId xmlns:a16="http://schemas.microsoft.com/office/drawing/2014/main" id="{CEA392D0-438B-DC41-A472-A389594F8B21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8001000" y="4638726"/>
            <a:ext cx="152702" cy="390474"/>
          </a:xfrm>
          <a:prstGeom prst="straightConnector1">
            <a:avLst/>
          </a:prstGeom>
          <a:ln w="44450" cmpd="sng">
            <a:solidFill>
              <a:srgbClr val="C0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0ADCE33-0DA0-1245-887E-B4D2BDD1E5D3}"/>
              </a:ext>
            </a:extLst>
          </p:cNvPr>
          <p:cNvGrpSpPr/>
          <p:nvPr/>
        </p:nvGrpSpPr>
        <p:grpSpPr>
          <a:xfrm>
            <a:off x="8153702" y="3581400"/>
            <a:ext cx="1718376" cy="2114652"/>
            <a:chOff x="152400" y="1206120"/>
            <a:chExt cx="1761099" cy="2114652"/>
          </a:xfrm>
        </p:grpSpPr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C7A0A1E4-8421-AC44-8228-3C4C428D8355}"/>
                </a:ext>
              </a:extLst>
            </p:cNvPr>
            <p:cNvSpPr/>
            <p:nvPr/>
          </p:nvSpPr>
          <p:spPr>
            <a:xfrm>
              <a:off x="152400" y="1206120"/>
              <a:ext cx="1761099" cy="21146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C00000"/>
                </a:solidFill>
                <a:latin typeface="Times" pitchFamily="2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3FFC89C-D42B-5D47-94E3-5F5EBC708C66}"/>
                </a:ext>
              </a:extLst>
            </p:cNvPr>
            <p:cNvSpPr txBox="1"/>
            <p:nvPr/>
          </p:nvSpPr>
          <p:spPr>
            <a:xfrm>
              <a:off x="251763" y="1258669"/>
              <a:ext cx="163670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latin typeface="Times" pitchFamily="2" charset="0"/>
                </a:rPr>
                <a:t>Usage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solidFill>
                    <a:srgbClr val="C00000"/>
                  </a:solidFill>
                  <a:latin typeface="Times" pitchFamily="2" charset="0"/>
                </a:rPr>
                <a:t>increases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and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NTL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solidFill>
                    <a:srgbClr val="C00000"/>
                  </a:solidFill>
                  <a:latin typeface="Times" pitchFamily="2" charset="0"/>
                </a:rPr>
                <a:t>drops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after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being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caught,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indicating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that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NTL is</a:t>
              </a:r>
              <a:r>
                <a:rPr kumimoji="1" lang="zh-CN" altLang="en-US" sz="1600" dirty="0">
                  <a:latin typeface="Times" pitchFamily="2" charset="0"/>
                </a:rPr>
                <a:t> </a:t>
              </a:r>
              <a:r>
                <a:rPr kumimoji="1" lang="en-US" altLang="zh-CN" sz="1600" dirty="0">
                  <a:latin typeface="Times" pitchFamily="2" charset="0"/>
                </a:rPr>
                <a:t>a </a:t>
              </a:r>
              <a:r>
                <a:rPr kumimoji="1" lang="en-US" altLang="zh-CN" sz="1600" dirty="0">
                  <a:solidFill>
                    <a:srgbClr val="C00000"/>
                  </a:solidFill>
                  <a:latin typeface="Times" pitchFamily="2" charset="0"/>
                </a:rPr>
                <a:t>signal</a:t>
              </a:r>
              <a:r>
                <a:rPr kumimoji="1" lang="en-US" altLang="zh-CN" sz="1600" dirty="0">
                  <a:latin typeface="Times" pitchFamily="2" charset="0"/>
                </a:rPr>
                <a:t> for electricity theft</a:t>
              </a:r>
            </a:p>
          </p:txBody>
        </p:sp>
      </p:grpSp>
      <p:cxnSp>
        <p:nvCxnSpPr>
          <p:cNvPr id="36" name="Straight Arrow Connector 3">
            <a:extLst>
              <a:ext uri="{FF2B5EF4-FFF2-40B4-BE49-F238E27FC236}">
                <a16:creationId xmlns:a16="http://schemas.microsoft.com/office/drawing/2014/main" id="{BC2B11C6-4015-374C-B153-47E27FD56523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8001000" y="4343400"/>
            <a:ext cx="152702" cy="295326"/>
          </a:xfrm>
          <a:prstGeom prst="straightConnector1">
            <a:avLst/>
          </a:prstGeom>
          <a:ln w="44450" cmpd="sng">
            <a:solidFill>
              <a:srgbClr val="C0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03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/>
      <p:bldP spid="3" grpId="0"/>
      <p:bldP spid="3" grpId="1"/>
      <p:bldP spid="20" grpId="0" animBg="1"/>
      <p:bldP spid="20" grpId="1" animBg="1"/>
      <p:bldP spid="2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52400"/>
            <a:ext cx="9363076" cy="792162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Observation in Macro-Level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(Climate)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9D0C2E-CAD1-214D-BDDD-5CDA52CBE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482446"/>
            <a:ext cx="4648200" cy="24884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178E4F4-9389-1B48-AD87-C47DFAF520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555"/>
          <a:stretch/>
        </p:blipFill>
        <p:spPr>
          <a:xfrm>
            <a:off x="1295213" y="4426333"/>
            <a:ext cx="7486482" cy="217689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EAE1F07-F681-7543-82ED-218A9905CDE1}"/>
              </a:ext>
            </a:extLst>
          </p:cNvPr>
          <p:cNvSpPr/>
          <p:nvPr/>
        </p:nvSpPr>
        <p:spPr>
          <a:xfrm>
            <a:off x="762000" y="1082336"/>
            <a:ext cx="7614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" pitchFamily="2" charset="0"/>
              </a:rPr>
              <a:t>Statistics: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the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  <a:cs typeface="Futura Medium" panose="020B0602020204020303" pitchFamily="34" charset="-79"/>
              </a:rPr>
              <a:t>number of electricity thieves in each month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0E8207-6A26-AF47-944C-874C7F167F39}"/>
              </a:ext>
            </a:extLst>
          </p:cNvPr>
          <p:cNvSpPr/>
          <p:nvPr/>
        </p:nvSpPr>
        <p:spPr>
          <a:xfrm>
            <a:off x="762000" y="4038600"/>
            <a:ext cx="834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" pitchFamily="2" charset="0"/>
                <a:cs typeface="Futura Medium" panose="020B0602020204020303" pitchFamily="34" charset="-79"/>
              </a:rPr>
              <a:t>The correlations between temperature and total electricity usage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96CF5386-F857-484B-9632-A032801968DA}"/>
              </a:ext>
            </a:extLst>
          </p:cNvPr>
          <p:cNvSpPr/>
          <p:nvPr/>
        </p:nvSpPr>
        <p:spPr>
          <a:xfrm>
            <a:off x="3848100" y="1793978"/>
            <a:ext cx="914400" cy="2092221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6E5D8FC-6D1E-554F-BB10-F507BBE27246}"/>
              </a:ext>
            </a:extLst>
          </p:cNvPr>
          <p:cNvSpPr/>
          <p:nvPr/>
        </p:nvSpPr>
        <p:spPr>
          <a:xfrm>
            <a:off x="5076092" y="1793976"/>
            <a:ext cx="600808" cy="2092221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63F55-18FD-1840-ADCF-D8ED5C72E1C6}"/>
              </a:ext>
            </a:extLst>
          </p:cNvPr>
          <p:cNvSpPr/>
          <p:nvPr/>
        </p:nvSpPr>
        <p:spPr>
          <a:xfrm>
            <a:off x="2013438" y="1793977"/>
            <a:ext cx="310662" cy="2092221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2D992CF-B64E-C444-9A11-46A8583E3287}"/>
              </a:ext>
            </a:extLst>
          </p:cNvPr>
          <p:cNvSpPr txBox="1"/>
          <p:nvPr/>
        </p:nvSpPr>
        <p:spPr>
          <a:xfrm>
            <a:off x="3909197" y="149598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C00000"/>
                </a:solidFill>
                <a:latin typeface="Times" pitchFamily="2" charset="0"/>
              </a:rPr>
              <a:t>Summer</a:t>
            </a:r>
            <a:endParaRPr kumimoji="1" lang="zh-CN" altLang="en-US" sz="14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C40173F-3DEB-1843-B897-425CB5351183}"/>
              </a:ext>
            </a:extLst>
          </p:cNvPr>
          <p:cNvSpPr txBox="1"/>
          <p:nvPr/>
        </p:nvSpPr>
        <p:spPr>
          <a:xfrm>
            <a:off x="5038454" y="1495979"/>
            <a:ext cx="676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C00000"/>
                </a:solidFill>
                <a:latin typeface="Times" pitchFamily="2" charset="0"/>
              </a:rPr>
              <a:t>Winter</a:t>
            </a:r>
            <a:endParaRPr kumimoji="1" lang="zh-CN" altLang="en-US" sz="14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C2A8D9B-526D-C94C-B979-8C0C1C190F78}"/>
              </a:ext>
            </a:extLst>
          </p:cNvPr>
          <p:cNvSpPr txBox="1"/>
          <p:nvPr/>
        </p:nvSpPr>
        <p:spPr>
          <a:xfrm>
            <a:off x="6235421" y="1849498"/>
            <a:ext cx="3224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  <a:latin typeface="Times" pitchFamily="2" charset="0"/>
              </a:rPr>
              <a:t>Climatic conditions </a:t>
            </a:r>
            <a:r>
              <a:rPr kumimoji="1" lang="en-US" altLang="zh-CN" dirty="0">
                <a:latin typeface="Times" pitchFamily="2" charset="0"/>
              </a:rPr>
              <a:t>would influence the </a:t>
            </a:r>
            <a:r>
              <a:rPr kumimoji="1" lang="en-US" altLang="zh-CN" dirty="0">
                <a:solidFill>
                  <a:srgbClr val="C00000"/>
                </a:solidFill>
                <a:latin typeface="Times" pitchFamily="2" charset="0"/>
              </a:rPr>
              <a:t>user behavior</a:t>
            </a:r>
            <a:r>
              <a:rPr kumimoji="1" lang="en-US" altLang="zh-CN" dirty="0">
                <a:latin typeface="Times" pitchFamily="2" charset="0"/>
              </a:rPr>
              <a:t> of electricity usage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(e.g.,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the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usage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of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the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Times" pitchFamily="2" charset="0"/>
              </a:rPr>
              <a:t>air conditioner,</a:t>
            </a:r>
            <a:r>
              <a:rPr kumimoji="1" lang="zh-CN" altLang="en-US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Times" pitchFamily="2" charset="0"/>
              </a:rPr>
              <a:t>heaters</a:t>
            </a:r>
            <a:r>
              <a:rPr kumimoji="1" lang="en-US" altLang="zh-CN" dirty="0">
                <a:latin typeface="Times" pitchFamily="2" charset="0"/>
              </a:rPr>
              <a:t>,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etc.)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and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lead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people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to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pilfer</a:t>
            </a:r>
            <a:r>
              <a:rPr kumimoji="1" lang="zh-CN" altLang="en-US" dirty="0">
                <a:latin typeface="Times" pitchFamily="2" charset="0"/>
              </a:rPr>
              <a:t> </a:t>
            </a:r>
            <a:r>
              <a:rPr kumimoji="1" lang="en-US" altLang="zh-CN" dirty="0">
                <a:latin typeface="Times" pitchFamily="2" charset="0"/>
              </a:rPr>
              <a:t>electricity.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3D231358-76B9-6941-87F0-6000241382BF}"/>
              </a:ext>
            </a:extLst>
          </p:cNvPr>
          <p:cNvSpPr/>
          <p:nvPr/>
        </p:nvSpPr>
        <p:spPr>
          <a:xfrm>
            <a:off x="3162300" y="4887999"/>
            <a:ext cx="1600200" cy="120800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88F7777A-934F-0B41-8CC2-DB4BFA0AE1FC}"/>
              </a:ext>
            </a:extLst>
          </p:cNvPr>
          <p:cNvSpPr/>
          <p:nvPr/>
        </p:nvSpPr>
        <p:spPr>
          <a:xfrm>
            <a:off x="6254470" y="4887999"/>
            <a:ext cx="1746529" cy="120800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375EA957-4A8C-B244-AC82-BA9B3AACE2D1}"/>
              </a:ext>
            </a:extLst>
          </p:cNvPr>
          <p:cNvSpPr/>
          <p:nvPr/>
        </p:nvSpPr>
        <p:spPr>
          <a:xfrm>
            <a:off x="1981200" y="6513077"/>
            <a:ext cx="3555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Increased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electricity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with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the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high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temperature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endParaRPr lang="en-US" sz="1400" dirty="0">
              <a:solidFill>
                <a:srgbClr val="C00000"/>
              </a:solidFill>
              <a:latin typeface="Times" pitchFamily="2" charset="0"/>
            </a:endParaRPr>
          </a:p>
        </p:txBody>
      </p:sp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AA783DC2-8365-B044-91DE-21F9C20FDF85}"/>
              </a:ext>
            </a:extLst>
          </p:cNvPr>
          <p:cNvCxnSpPr>
            <a:cxnSpLocks/>
            <a:endCxn id="20" idx="2"/>
          </p:cNvCxnSpPr>
          <p:nvPr/>
        </p:nvCxnSpPr>
        <p:spPr>
          <a:xfrm flipH="1" flipV="1">
            <a:off x="3962400" y="6096001"/>
            <a:ext cx="69912" cy="417076"/>
          </a:xfrm>
          <a:prstGeom prst="straightConnector1">
            <a:avLst/>
          </a:prstGeom>
          <a:ln w="44450" cmpd="sng">
            <a:solidFill>
              <a:srgbClr val="C0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>
            <a:extLst>
              <a:ext uri="{FF2B5EF4-FFF2-40B4-BE49-F238E27FC236}">
                <a16:creationId xmlns:a16="http://schemas.microsoft.com/office/drawing/2014/main" id="{775A481A-3ED2-D74E-B505-15C4567191CB}"/>
              </a:ext>
            </a:extLst>
          </p:cNvPr>
          <p:cNvSpPr/>
          <p:nvPr/>
        </p:nvSpPr>
        <p:spPr>
          <a:xfrm>
            <a:off x="5771951" y="6519750"/>
            <a:ext cx="3524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Increased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electricity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with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the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low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" pitchFamily="2" charset="0"/>
              </a:rPr>
              <a:t>temperature</a:t>
            </a:r>
            <a:r>
              <a:rPr lang="zh-CN" altLang="en-US" sz="1400" dirty="0">
                <a:solidFill>
                  <a:srgbClr val="C00000"/>
                </a:solidFill>
                <a:latin typeface="Times" pitchFamily="2" charset="0"/>
              </a:rPr>
              <a:t> </a:t>
            </a:r>
            <a:endParaRPr lang="en-US" sz="1400" dirty="0">
              <a:solidFill>
                <a:srgbClr val="C00000"/>
              </a:solidFill>
              <a:latin typeface="Times" pitchFamily="2" charset="0"/>
            </a:endParaRPr>
          </a:p>
        </p:txBody>
      </p:sp>
      <p:cxnSp>
        <p:nvCxnSpPr>
          <p:cNvPr id="28" name="Straight Arrow Connector 6">
            <a:extLst>
              <a:ext uri="{FF2B5EF4-FFF2-40B4-BE49-F238E27FC236}">
                <a16:creationId xmlns:a16="http://schemas.microsoft.com/office/drawing/2014/main" id="{02B0E3E3-969F-A249-B542-7F8F91A9D70F}"/>
              </a:ext>
            </a:extLst>
          </p:cNvPr>
          <p:cNvCxnSpPr>
            <a:cxnSpLocks/>
          </p:cNvCxnSpPr>
          <p:nvPr/>
        </p:nvCxnSpPr>
        <p:spPr>
          <a:xfrm flipH="1" flipV="1">
            <a:off x="7159388" y="6102674"/>
            <a:ext cx="69912" cy="417076"/>
          </a:xfrm>
          <a:prstGeom prst="straightConnector1">
            <a:avLst/>
          </a:prstGeom>
          <a:ln w="44450" cmpd="sng">
            <a:solidFill>
              <a:srgbClr val="C0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0">
            <a:extLst>
              <a:ext uri="{FF2B5EF4-FFF2-40B4-BE49-F238E27FC236}">
                <a16:creationId xmlns:a16="http://schemas.microsoft.com/office/drawing/2014/main" id="{74A098B3-243E-874B-A00F-A69BD02478C7}"/>
              </a:ext>
            </a:extLst>
          </p:cNvPr>
          <p:cNvSpPr/>
          <p:nvPr/>
        </p:nvSpPr>
        <p:spPr>
          <a:xfrm>
            <a:off x="2251911" y="5036669"/>
            <a:ext cx="5851594" cy="95622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" pitchFamily="2" charset="0"/>
              </a:rPr>
              <a:t>Temperature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is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able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to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guide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user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behaviors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of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electricity</a:t>
            </a:r>
            <a:r>
              <a:rPr lang="zh-CN" altLang="en-US" sz="2400" dirty="0">
                <a:latin typeface="Times" pitchFamily="2" charset="0"/>
              </a:rPr>
              <a:t> </a:t>
            </a:r>
            <a:r>
              <a:rPr lang="en-US" altLang="zh-CN" sz="2400" dirty="0">
                <a:latin typeface="Times" pitchFamily="2" charset="0"/>
              </a:rPr>
              <a:t>usage</a:t>
            </a:r>
            <a:endParaRPr lang="en-US" sz="24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03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2" animBg="1"/>
      <p:bldP spid="14" grpId="3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7" grpId="0"/>
      <p:bldP spid="27" grpId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52400"/>
            <a:ext cx="9363076" cy="792162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Observation in Macro-Level</a:t>
            </a:r>
            <a:r>
              <a:rPr lang="zh-CN" altLang="en-US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" pitchFamily="2" charset="0"/>
                <a:ea typeface="黑体"/>
                <a:cs typeface="Arial" panose="020B0604020202020204" pitchFamily="34" charset="0"/>
              </a:rPr>
              <a:t>(Climate)</a:t>
            </a:r>
            <a:endParaRPr lang="en-US" sz="320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03125-A455-9148-BC17-1B8F4CBD12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892"/>
          <a:stretch/>
        </p:blipFill>
        <p:spPr>
          <a:xfrm>
            <a:off x="1597200" y="1126961"/>
            <a:ext cx="6480000" cy="27446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F63B56-E426-7D47-808E-C1FBF6B6AC20}"/>
              </a:ext>
            </a:extLst>
          </p:cNvPr>
          <p:cNvSpPr/>
          <p:nvPr/>
        </p:nvSpPr>
        <p:spPr>
          <a:xfrm>
            <a:off x="8077200" y="1340885"/>
            <a:ext cx="13716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" pitchFamily="2" charset="0"/>
              </a:rPr>
              <a:t>Wasserstein</a:t>
            </a:r>
            <a:r>
              <a:rPr lang="zh-CN" altLang="en-US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" pitchFamily="2" charset="0"/>
              </a:rPr>
              <a:t>distance</a:t>
            </a:r>
            <a:r>
              <a:rPr lang="zh-CN" altLang="en-US" dirty="0">
                <a:solidFill>
                  <a:srgbClr val="C00000"/>
                </a:solidFill>
                <a:latin typeface="Times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Times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E53E5A-D208-3341-8C34-323330CD3A9B}"/>
              </a:ext>
            </a:extLst>
          </p:cNvPr>
          <p:cNvCxnSpPr>
            <a:cxnSpLocks/>
          </p:cNvCxnSpPr>
          <p:nvPr/>
        </p:nvCxnSpPr>
        <p:spPr>
          <a:xfrm flipH="1">
            <a:off x="7721359" y="1681052"/>
            <a:ext cx="412407" cy="381000"/>
          </a:xfrm>
          <a:prstGeom prst="straightConnector1">
            <a:avLst/>
          </a:prstGeom>
          <a:ln w="44450" cmpd="sng">
            <a:solidFill>
              <a:srgbClr val="C0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2C0C897-05AE-8343-9597-4E088B5B0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353" r="35278"/>
          <a:stretch/>
        </p:blipFill>
        <p:spPr>
          <a:xfrm>
            <a:off x="1597200" y="3956980"/>
            <a:ext cx="4194000" cy="28248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5678F3-C190-EF4A-BCA4-F3AC51644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500" t="63353"/>
          <a:stretch/>
        </p:blipFill>
        <p:spPr>
          <a:xfrm>
            <a:off x="5768566" y="3956980"/>
            <a:ext cx="2365200" cy="28248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9B1C74-E0B8-2D42-972E-32052EE33B43}"/>
              </a:ext>
            </a:extLst>
          </p:cNvPr>
          <p:cNvSpPr/>
          <p:nvPr/>
        </p:nvSpPr>
        <p:spPr>
          <a:xfrm>
            <a:off x="7264159" y="1453185"/>
            <a:ext cx="660641" cy="2092221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6E0FC880-CE91-D94F-A7A1-05CEBDDC0C33}"/>
              </a:ext>
            </a:extLst>
          </p:cNvPr>
          <p:cNvSpPr/>
          <p:nvPr/>
        </p:nvSpPr>
        <p:spPr>
          <a:xfrm>
            <a:off x="1828800" y="1502350"/>
            <a:ext cx="2057400" cy="2092221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3ED3349-2F92-624A-9BFF-0DB356B0220C}"/>
              </a:ext>
            </a:extLst>
          </p:cNvPr>
          <p:cNvSpPr/>
          <p:nvPr/>
        </p:nvSpPr>
        <p:spPr>
          <a:xfrm>
            <a:off x="2471771" y="1987216"/>
            <a:ext cx="4885283" cy="956223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" pitchFamily="2" charset="0"/>
              </a:rPr>
              <a:t>The gap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between thieves and normal users is larger under extremely high or low temperatures 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F8AA06B-6E1A-4346-B987-DCB223CB0D7B}"/>
              </a:ext>
            </a:extLst>
          </p:cNvPr>
          <p:cNvSpPr/>
          <p:nvPr/>
        </p:nvSpPr>
        <p:spPr>
          <a:xfrm>
            <a:off x="1904025" y="2590800"/>
            <a:ext cx="3864541" cy="1467980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>
                <a:latin typeface="Times" pitchFamily="2" charset="0"/>
              </a:rPr>
              <a:t>1.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The scatterplot of electricity thieves seems </a:t>
            </a:r>
            <a:r>
              <a:rPr lang="en-US" altLang="zh-CN" dirty="0">
                <a:solidFill>
                  <a:srgbClr val="C00000"/>
                </a:solidFill>
                <a:latin typeface="Times" pitchFamily="2" charset="0"/>
              </a:rPr>
              <a:t>disordered</a:t>
            </a:r>
            <a:r>
              <a:rPr lang="zh-CN" altLang="en-US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" pitchFamily="2" charset="0"/>
              </a:rPr>
              <a:t>and</a:t>
            </a:r>
            <a:r>
              <a:rPr lang="zh-CN" altLang="en-US" dirty="0">
                <a:solidFill>
                  <a:srgbClr val="C00000"/>
                </a:solidFill>
                <a:latin typeface="Times" pitchFamily="2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" pitchFamily="2" charset="0"/>
              </a:rPr>
              <a:t>irregular</a:t>
            </a:r>
            <a:endParaRPr lang="en-US" altLang="zh-CN" dirty="0">
              <a:latin typeface="Times" pitchFamily="2" charset="0"/>
            </a:endParaRPr>
          </a:p>
          <a:p>
            <a:r>
              <a:rPr lang="en-US" altLang="zh-CN" dirty="0">
                <a:latin typeface="Times" pitchFamily="2" charset="0"/>
              </a:rPr>
              <a:t>2.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The scatterplot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of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normal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users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is well fitted to a specific </a:t>
            </a:r>
            <a:r>
              <a:rPr lang="en-US" altLang="zh-CN" dirty="0">
                <a:solidFill>
                  <a:srgbClr val="C00000"/>
                </a:solidFill>
                <a:latin typeface="Times" pitchFamily="2" charset="0"/>
              </a:rPr>
              <a:t>quadratic curve </a:t>
            </a:r>
          </a:p>
        </p:txBody>
      </p:sp>
    </p:spTree>
    <p:extLst>
      <p:ext uri="{BB962C8B-B14F-4D97-AF65-F5344CB8AC3E}">
        <p14:creationId xmlns:p14="http://schemas.microsoft.com/office/powerpoint/2010/main" val="166397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 animBg="1"/>
      <p:bldP spid="16" grpId="1" animBg="1"/>
      <p:bldP spid="17" grpId="0" animBg="1"/>
      <p:bldP spid="17" grpId="1" animBg="1"/>
      <p:bldP spid="15" grpId="0" animBg="1"/>
      <p:bldP spid="15" grpId="1" animBg="1"/>
      <p:bldP spid="18" grpId="2" animBg="1"/>
    </p:bldLst>
  </p:timing>
</p:sld>
</file>

<file path=ppt/theme/theme1.xml><?xml version="1.0" encoding="utf-8"?>
<a:theme xmlns:a="http://schemas.openxmlformats.org/drawingml/2006/main" name="ji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81710</TotalTime>
  <Words>1513</Words>
  <Application>Microsoft Macintosh PowerPoint</Application>
  <PresentationFormat>A4 纸张(210x297 毫米)</PresentationFormat>
  <Paragraphs>233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黑体</vt:lpstr>
      <vt:lpstr>STFangsong</vt:lpstr>
      <vt:lpstr>宋体</vt:lpstr>
      <vt:lpstr>MS PGothic</vt:lpstr>
      <vt:lpstr>Arial</vt:lpstr>
      <vt:lpstr>Cambria Math</vt:lpstr>
      <vt:lpstr>Futura Medium</vt:lpstr>
      <vt:lpstr>Times</vt:lpstr>
      <vt:lpstr>Times New Roman</vt:lpstr>
      <vt:lpstr>jie</vt:lpstr>
      <vt:lpstr>Understanding Electricity-Theft Behavior via Multi-Source Data</vt:lpstr>
      <vt:lpstr>Background</vt:lpstr>
      <vt:lpstr>Background</vt:lpstr>
      <vt:lpstr>Background</vt:lpstr>
      <vt:lpstr>Hierarchical Structure of Power Grid Data</vt:lpstr>
      <vt:lpstr>Observation in Micro-Level (User)</vt:lpstr>
      <vt:lpstr>Observation in Meso-Level (Area)</vt:lpstr>
      <vt:lpstr>Observation in Macro-Level (Climate)</vt:lpstr>
      <vt:lpstr>Observation in Macro-Level (Climate)</vt:lpstr>
      <vt:lpstr>HEBR: Hierarchical Electricity-theft  Behavior Recognition</vt:lpstr>
      <vt:lpstr>HEBR: Hierarchical Electricity-theft  Behavior Recognition</vt:lpstr>
      <vt:lpstr>PowerPoint 演示文稿</vt:lpstr>
      <vt:lpstr>PowerPoint 演示文稿</vt:lpstr>
      <vt:lpstr>PowerPoint 演示文稿</vt:lpstr>
      <vt:lpstr>Experiments</vt:lpstr>
      <vt:lpstr>Experiments</vt:lpstr>
      <vt:lpstr>Experiments</vt:lpstr>
      <vt:lpstr>Experiments</vt:lpstr>
      <vt:lpstr>Effectiveness Validation</vt:lpstr>
      <vt:lpstr>Real World Application</vt:lpstr>
      <vt:lpstr>Real World Application</vt:lpstr>
      <vt:lpstr>Conclusions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and Action Prediction via Factor Graph Models</dc:title>
  <dc:creator>Jie Tang</dc:creator>
  <cp:keywords>Social Influence Analysis, social prediction, social networks</cp:keywords>
  <cp:lastModifiedBy>胡 文杰</cp:lastModifiedBy>
  <cp:revision>7236</cp:revision>
  <cp:lastPrinted>2018-04-17T06:48:03Z</cp:lastPrinted>
  <dcterms:created xsi:type="dcterms:W3CDTF">1601-01-01T00:00:00Z</dcterms:created>
  <dcterms:modified xsi:type="dcterms:W3CDTF">2020-03-26T03:00:21Z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